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9" r:id="rId2"/>
    <p:sldId id="382" r:id="rId3"/>
    <p:sldId id="405" r:id="rId4"/>
    <p:sldId id="406" r:id="rId5"/>
    <p:sldId id="408" r:id="rId6"/>
    <p:sldId id="410" r:id="rId7"/>
    <p:sldId id="412" r:id="rId8"/>
    <p:sldId id="427" r:id="rId9"/>
    <p:sldId id="411" r:id="rId10"/>
    <p:sldId id="409" r:id="rId11"/>
    <p:sldId id="413" r:id="rId12"/>
    <p:sldId id="404" r:id="rId13"/>
    <p:sldId id="414" r:id="rId14"/>
    <p:sldId id="415" r:id="rId15"/>
    <p:sldId id="416" r:id="rId16"/>
    <p:sldId id="417" r:id="rId17"/>
    <p:sldId id="418" r:id="rId18"/>
    <p:sldId id="419" r:id="rId19"/>
    <p:sldId id="422" r:id="rId20"/>
    <p:sldId id="420" r:id="rId21"/>
    <p:sldId id="426" r:id="rId22"/>
    <p:sldId id="421" r:id="rId23"/>
    <p:sldId id="423" r:id="rId24"/>
    <p:sldId id="424" r:id="rId25"/>
    <p:sldId id="425" r:id="rId26"/>
    <p:sldId id="428" r:id="rId27"/>
    <p:sldId id="429" r:id="rId28"/>
    <p:sldId id="430" r:id="rId29"/>
    <p:sldId id="431" r:id="rId30"/>
    <p:sldId id="43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DCC5ED"/>
    <a:srgbClr val="BF95DF"/>
    <a:srgbClr val="A66BD3"/>
    <a:srgbClr val="D6A300"/>
    <a:srgbClr val="FF99FF"/>
    <a:srgbClr val="000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5" autoAdjust="0"/>
    <p:restoredTop sz="94884" autoAdjust="0"/>
  </p:normalViewPr>
  <p:slideViewPr>
    <p:cSldViewPr snapToGrid="0">
      <p:cViewPr>
        <p:scale>
          <a:sx n="100" d="100"/>
          <a:sy n="100" d="100"/>
        </p:scale>
        <p:origin x="786" y="2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1C0CA3-23DE-4132-ABE9-CFD514C445C7}" type="doc">
      <dgm:prSet loTypeId="urn:microsoft.com/office/officeart/2005/8/layout/hProcess9" loCatId="process" qsTypeId="urn:microsoft.com/office/officeart/2005/8/quickstyle/simple1" qsCatId="simple" csTypeId="urn:microsoft.com/office/officeart/2005/8/colors/accent5_2" csCatId="accent5" phldr="1"/>
      <dgm:spPr/>
    </dgm:pt>
    <dgm:pt modelId="{2B319635-B1EB-42E6-BB22-0CEC38C0B3A9}">
      <dgm:prSet phldrT="[Text]"/>
      <dgm:spPr>
        <a:solidFill>
          <a:srgbClr val="DCC5ED"/>
        </a:solidFill>
        <a:ln>
          <a:noFill/>
        </a:ln>
      </dgm:spPr>
      <dgm:t>
        <a:bodyPr/>
        <a:lstStyle/>
        <a:p>
          <a:r>
            <a:rPr lang="en-US" b="1" dirty="0" smtClean="0">
              <a:solidFill>
                <a:schemeClr val="tx1">
                  <a:lumMod val="75000"/>
                  <a:lumOff val="25000"/>
                </a:schemeClr>
              </a:solidFill>
              <a:latin typeface="Arial" panose="020B0604020202020204" pitchFamily="34" charset="0"/>
              <a:cs typeface="Arial" panose="020B0604020202020204" pitchFamily="34" charset="0"/>
            </a:rPr>
            <a:t>Belongingness</a:t>
          </a:r>
          <a:endParaRPr lang="en-US" b="1" dirty="0">
            <a:solidFill>
              <a:schemeClr val="tx1">
                <a:lumMod val="75000"/>
                <a:lumOff val="25000"/>
              </a:schemeClr>
            </a:solidFill>
            <a:latin typeface="Arial" panose="020B0604020202020204" pitchFamily="34" charset="0"/>
            <a:cs typeface="Arial" panose="020B0604020202020204" pitchFamily="34" charset="0"/>
          </a:endParaRPr>
        </a:p>
      </dgm:t>
    </dgm:pt>
    <dgm:pt modelId="{EE5DE7C4-C5B6-4932-A6F6-DF22B32FEFFC}" type="parTrans" cxnId="{9688F625-5E34-4097-B4DF-0D873C9D1A15}">
      <dgm:prSet/>
      <dgm:spPr/>
      <dgm:t>
        <a:bodyPr/>
        <a:lstStyle/>
        <a:p>
          <a:endParaRPr lang="en-US">
            <a:latin typeface="Arial" panose="020B0604020202020204" pitchFamily="34" charset="0"/>
            <a:cs typeface="Arial" panose="020B0604020202020204" pitchFamily="34" charset="0"/>
          </a:endParaRPr>
        </a:p>
      </dgm:t>
    </dgm:pt>
    <dgm:pt modelId="{7EF2A9CE-B597-4E44-BD20-96AECF6D9380}" type="sibTrans" cxnId="{9688F625-5E34-4097-B4DF-0D873C9D1A15}">
      <dgm:prSet/>
      <dgm:spPr/>
      <dgm:t>
        <a:bodyPr/>
        <a:lstStyle/>
        <a:p>
          <a:endParaRPr lang="en-US">
            <a:latin typeface="Arial" panose="020B0604020202020204" pitchFamily="34" charset="0"/>
            <a:cs typeface="Arial" panose="020B0604020202020204" pitchFamily="34" charset="0"/>
          </a:endParaRPr>
        </a:p>
      </dgm:t>
    </dgm:pt>
    <dgm:pt modelId="{564651D1-F83D-44BB-B8FC-924D0AD98981}">
      <dgm:prSet phldrT="[Text]"/>
      <dgm:spPr>
        <a:solidFill>
          <a:srgbClr val="DCC5ED"/>
        </a:solidFill>
        <a:ln>
          <a:noFill/>
        </a:ln>
      </dgm:spPr>
      <dgm:t>
        <a:bodyPr/>
        <a:lstStyle/>
        <a:p>
          <a:r>
            <a:rPr lang="en-US" b="1" dirty="0" smtClean="0">
              <a:solidFill>
                <a:schemeClr val="tx1">
                  <a:lumMod val="75000"/>
                  <a:lumOff val="25000"/>
                </a:schemeClr>
              </a:solidFill>
              <a:latin typeface="Arial" panose="020B0604020202020204" pitchFamily="34" charset="0"/>
              <a:cs typeface="Arial" panose="020B0604020202020204" pitchFamily="34" charset="0"/>
            </a:rPr>
            <a:t>Preparedness</a:t>
          </a:r>
          <a:endParaRPr lang="en-US" b="1" dirty="0">
            <a:solidFill>
              <a:schemeClr val="tx1">
                <a:lumMod val="75000"/>
                <a:lumOff val="25000"/>
              </a:schemeClr>
            </a:solidFill>
            <a:latin typeface="Arial" panose="020B0604020202020204" pitchFamily="34" charset="0"/>
            <a:cs typeface="Arial" panose="020B0604020202020204" pitchFamily="34" charset="0"/>
          </a:endParaRPr>
        </a:p>
      </dgm:t>
    </dgm:pt>
    <dgm:pt modelId="{2D59A440-B359-4281-B9CB-28C1B52B1CEA}" type="parTrans" cxnId="{51337955-2C1E-4F00-A621-3C8A4043E2E4}">
      <dgm:prSet/>
      <dgm:spPr/>
      <dgm:t>
        <a:bodyPr/>
        <a:lstStyle/>
        <a:p>
          <a:endParaRPr lang="en-US">
            <a:latin typeface="Arial" panose="020B0604020202020204" pitchFamily="34" charset="0"/>
            <a:cs typeface="Arial" panose="020B0604020202020204" pitchFamily="34" charset="0"/>
          </a:endParaRPr>
        </a:p>
      </dgm:t>
    </dgm:pt>
    <dgm:pt modelId="{D6FB3F78-ECAB-42B9-93A2-754B5D7DAB58}" type="sibTrans" cxnId="{51337955-2C1E-4F00-A621-3C8A4043E2E4}">
      <dgm:prSet/>
      <dgm:spPr/>
      <dgm:t>
        <a:bodyPr/>
        <a:lstStyle/>
        <a:p>
          <a:endParaRPr lang="en-US">
            <a:latin typeface="Arial" panose="020B0604020202020204" pitchFamily="34" charset="0"/>
            <a:cs typeface="Arial" panose="020B0604020202020204" pitchFamily="34" charset="0"/>
          </a:endParaRPr>
        </a:p>
      </dgm:t>
    </dgm:pt>
    <dgm:pt modelId="{487168E3-B1DE-481D-A310-9B731AFD7E37}">
      <dgm:prSet phldrT="[Text]"/>
      <dgm:spPr>
        <a:solidFill>
          <a:srgbClr val="DCC5ED"/>
        </a:solidFill>
        <a:ln>
          <a:noFill/>
        </a:ln>
      </dgm:spPr>
      <dgm:t>
        <a:bodyPr/>
        <a:lstStyle/>
        <a:p>
          <a:r>
            <a:rPr lang="en-US" b="1" dirty="0" smtClean="0">
              <a:solidFill>
                <a:schemeClr val="tx1">
                  <a:lumMod val="75000"/>
                  <a:lumOff val="25000"/>
                </a:schemeClr>
              </a:solidFill>
              <a:latin typeface="Arial" panose="020B0604020202020204" pitchFamily="34" charset="0"/>
              <a:cs typeface="Arial" panose="020B0604020202020204" pitchFamily="34" charset="0"/>
            </a:rPr>
            <a:t>Retention &amp; Success</a:t>
          </a:r>
          <a:endParaRPr lang="en-US" b="1" dirty="0">
            <a:solidFill>
              <a:schemeClr val="tx1">
                <a:lumMod val="75000"/>
                <a:lumOff val="25000"/>
              </a:schemeClr>
            </a:solidFill>
            <a:latin typeface="Arial" panose="020B0604020202020204" pitchFamily="34" charset="0"/>
            <a:cs typeface="Arial" panose="020B0604020202020204" pitchFamily="34" charset="0"/>
          </a:endParaRPr>
        </a:p>
      </dgm:t>
    </dgm:pt>
    <dgm:pt modelId="{3ACC240B-99F9-432F-90E1-9217FB580718}" type="parTrans" cxnId="{53B528CB-AFD4-43C8-BC28-AB0FE37A8227}">
      <dgm:prSet/>
      <dgm:spPr/>
      <dgm:t>
        <a:bodyPr/>
        <a:lstStyle/>
        <a:p>
          <a:endParaRPr lang="en-US">
            <a:latin typeface="Arial" panose="020B0604020202020204" pitchFamily="34" charset="0"/>
            <a:cs typeface="Arial" panose="020B0604020202020204" pitchFamily="34" charset="0"/>
          </a:endParaRPr>
        </a:p>
      </dgm:t>
    </dgm:pt>
    <dgm:pt modelId="{422860C4-008E-4C52-8B77-3964B16684C6}" type="sibTrans" cxnId="{53B528CB-AFD4-43C8-BC28-AB0FE37A8227}">
      <dgm:prSet/>
      <dgm:spPr/>
      <dgm:t>
        <a:bodyPr/>
        <a:lstStyle/>
        <a:p>
          <a:endParaRPr lang="en-US">
            <a:latin typeface="Arial" panose="020B0604020202020204" pitchFamily="34" charset="0"/>
            <a:cs typeface="Arial" panose="020B0604020202020204" pitchFamily="34" charset="0"/>
          </a:endParaRPr>
        </a:p>
      </dgm:t>
    </dgm:pt>
    <dgm:pt modelId="{E908EE69-EDD1-4163-B534-7CAA67DC327F}" type="pres">
      <dgm:prSet presAssocID="{C21C0CA3-23DE-4132-ABE9-CFD514C445C7}" presName="CompostProcess" presStyleCnt="0">
        <dgm:presLayoutVars>
          <dgm:dir/>
          <dgm:resizeHandles val="exact"/>
        </dgm:presLayoutVars>
      </dgm:prSet>
      <dgm:spPr/>
    </dgm:pt>
    <dgm:pt modelId="{955B48AB-2CB7-4CCF-B3A4-F8F4ADA22E4F}" type="pres">
      <dgm:prSet presAssocID="{C21C0CA3-23DE-4132-ABE9-CFD514C445C7}" presName="arrow" presStyleLbl="bgShp" presStyleIdx="0" presStyleCnt="1"/>
      <dgm:spPr>
        <a:solidFill>
          <a:srgbClr val="BF95DF"/>
        </a:solidFill>
      </dgm:spPr>
    </dgm:pt>
    <dgm:pt modelId="{6BBE5F88-1FBF-442C-8D9E-5E060EA017C0}" type="pres">
      <dgm:prSet presAssocID="{C21C0CA3-23DE-4132-ABE9-CFD514C445C7}" presName="linearProcess" presStyleCnt="0"/>
      <dgm:spPr/>
    </dgm:pt>
    <dgm:pt modelId="{B972B328-D924-4076-95F5-0F5A3CDFCF46}" type="pres">
      <dgm:prSet presAssocID="{2B319635-B1EB-42E6-BB22-0CEC38C0B3A9}" presName="textNode" presStyleLbl="node1" presStyleIdx="0" presStyleCnt="3">
        <dgm:presLayoutVars>
          <dgm:bulletEnabled val="1"/>
        </dgm:presLayoutVars>
      </dgm:prSet>
      <dgm:spPr/>
      <dgm:t>
        <a:bodyPr/>
        <a:lstStyle/>
        <a:p>
          <a:endParaRPr lang="en-US"/>
        </a:p>
      </dgm:t>
    </dgm:pt>
    <dgm:pt modelId="{A71E12D0-EA0B-4502-82F7-EF82136F8942}" type="pres">
      <dgm:prSet presAssocID="{7EF2A9CE-B597-4E44-BD20-96AECF6D9380}" presName="sibTrans" presStyleCnt="0"/>
      <dgm:spPr/>
    </dgm:pt>
    <dgm:pt modelId="{F4E54577-6F64-40AB-8E69-40D84BB9C21C}" type="pres">
      <dgm:prSet presAssocID="{564651D1-F83D-44BB-B8FC-924D0AD98981}" presName="textNode" presStyleLbl="node1" presStyleIdx="1" presStyleCnt="3">
        <dgm:presLayoutVars>
          <dgm:bulletEnabled val="1"/>
        </dgm:presLayoutVars>
      </dgm:prSet>
      <dgm:spPr/>
    </dgm:pt>
    <dgm:pt modelId="{9EAC38C0-35E7-4F12-B2BE-330E4AA6FB55}" type="pres">
      <dgm:prSet presAssocID="{D6FB3F78-ECAB-42B9-93A2-754B5D7DAB58}" presName="sibTrans" presStyleCnt="0"/>
      <dgm:spPr/>
    </dgm:pt>
    <dgm:pt modelId="{4E587B87-F4D1-4F33-BFE5-242E6117A947}" type="pres">
      <dgm:prSet presAssocID="{487168E3-B1DE-481D-A310-9B731AFD7E37}" presName="textNode" presStyleLbl="node1" presStyleIdx="2" presStyleCnt="3">
        <dgm:presLayoutVars>
          <dgm:bulletEnabled val="1"/>
        </dgm:presLayoutVars>
      </dgm:prSet>
      <dgm:spPr/>
    </dgm:pt>
  </dgm:ptLst>
  <dgm:cxnLst>
    <dgm:cxn modelId="{4AB41A28-D2D7-4C77-8EB8-E4A3DFF1C666}" type="presOf" srcId="{564651D1-F83D-44BB-B8FC-924D0AD98981}" destId="{F4E54577-6F64-40AB-8E69-40D84BB9C21C}" srcOrd="0" destOrd="0" presId="urn:microsoft.com/office/officeart/2005/8/layout/hProcess9"/>
    <dgm:cxn modelId="{B47ECCC4-BAE7-4EF4-B180-A88B2BBC753F}" type="presOf" srcId="{C21C0CA3-23DE-4132-ABE9-CFD514C445C7}" destId="{E908EE69-EDD1-4163-B534-7CAA67DC327F}" srcOrd="0" destOrd="0" presId="urn:microsoft.com/office/officeart/2005/8/layout/hProcess9"/>
    <dgm:cxn modelId="{53B528CB-AFD4-43C8-BC28-AB0FE37A8227}" srcId="{C21C0CA3-23DE-4132-ABE9-CFD514C445C7}" destId="{487168E3-B1DE-481D-A310-9B731AFD7E37}" srcOrd="2" destOrd="0" parTransId="{3ACC240B-99F9-432F-90E1-9217FB580718}" sibTransId="{422860C4-008E-4C52-8B77-3964B16684C6}"/>
    <dgm:cxn modelId="{9688F625-5E34-4097-B4DF-0D873C9D1A15}" srcId="{C21C0CA3-23DE-4132-ABE9-CFD514C445C7}" destId="{2B319635-B1EB-42E6-BB22-0CEC38C0B3A9}" srcOrd="0" destOrd="0" parTransId="{EE5DE7C4-C5B6-4932-A6F6-DF22B32FEFFC}" sibTransId="{7EF2A9CE-B597-4E44-BD20-96AECF6D9380}"/>
    <dgm:cxn modelId="{E0211687-8E37-48AE-86CB-F76CB1B3EEC4}" type="presOf" srcId="{487168E3-B1DE-481D-A310-9B731AFD7E37}" destId="{4E587B87-F4D1-4F33-BFE5-242E6117A947}" srcOrd="0" destOrd="0" presId="urn:microsoft.com/office/officeart/2005/8/layout/hProcess9"/>
    <dgm:cxn modelId="{9662ADE1-B68C-4CD1-9B94-3899E3AD3B46}" type="presOf" srcId="{2B319635-B1EB-42E6-BB22-0CEC38C0B3A9}" destId="{B972B328-D924-4076-95F5-0F5A3CDFCF46}" srcOrd="0" destOrd="0" presId="urn:microsoft.com/office/officeart/2005/8/layout/hProcess9"/>
    <dgm:cxn modelId="{51337955-2C1E-4F00-A621-3C8A4043E2E4}" srcId="{C21C0CA3-23DE-4132-ABE9-CFD514C445C7}" destId="{564651D1-F83D-44BB-B8FC-924D0AD98981}" srcOrd="1" destOrd="0" parTransId="{2D59A440-B359-4281-B9CB-28C1B52B1CEA}" sibTransId="{D6FB3F78-ECAB-42B9-93A2-754B5D7DAB58}"/>
    <dgm:cxn modelId="{41BCD288-1C48-41D1-929A-5305D9FDFD94}" type="presParOf" srcId="{E908EE69-EDD1-4163-B534-7CAA67DC327F}" destId="{955B48AB-2CB7-4CCF-B3A4-F8F4ADA22E4F}" srcOrd="0" destOrd="0" presId="urn:microsoft.com/office/officeart/2005/8/layout/hProcess9"/>
    <dgm:cxn modelId="{CAA97B64-9728-47DF-B83E-D709C5F0D3A2}" type="presParOf" srcId="{E908EE69-EDD1-4163-B534-7CAA67DC327F}" destId="{6BBE5F88-1FBF-442C-8D9E-5E060EA017C0}" srcOrd="1" destOrd="0" presId="urn:microsoft.com/office/officeart/2005/8/layout/hProcess9"/>
    <dgm:cxn modelId="{B97A5558-452C-4E13-8D54-8DAFFEBECA66}" type="presParOf" srcId="{6BBE5F88-1FBF-442C-8D9E-5E060EA017C0}" destId="{B972B328-D924-4076-95F5-0F5A3CDFCF46}" srcOrd="0" destOrd="0" presId="urn:microsoft.com/office/officeart/2005/8/layout/hProcess9"/>
    <dgm:cxn modelId="{7D66C88E-83A4-40A1-B79F-1CA6F6287289}" type="presParOf" srcId="{6BBE5F88-1FBF-442C-8D9E-5E060EA017C0}" destId="{A71E12D0-EA0B-4502-82F7-EF82136F8942}" srcOrd="1" destOrd="0" presId="urn:microsoft.com/office/officeart/2005/8/layout/hProcess9"/>
    <dgm:cxn modelId="{1F988DEE-E116-46ED-A4B6-73250F726C52}" type="presParOf" srcId="{6BBE5F88-1FBF-442C-8D9E-5E060EA017C0}" destId="{F4E54577-6F64-40AB-8E69-40D84BB9C21C}" srcOrd="2" destOrd="0" presId="urn:microsoft.com/office/officeart/2005/8/layout/hProcess9"/>
    <dgm:cxn modelId="{86DCBBE3-2A1C-4C12-A321-0C31D01A7184}" type="presParOf" srcId="{6BBE5F88-1FBF-442C-8D9E-5E060EA017C0}" destId="{9EAC38C0-35E7-4F12-B2BE-330E4AA6FB55}" srcOrd="3" destOrd="0" presId="urn:microsoft.com/office/officeart/2005/8/layout/hProcess9"/>
    <dgm:cxn modelId="{32B5EE21-F388-4982-A6E8-5F3E9990D403}" type="presParOf" srcId="{6BBE5F88-1FBF-442C-8D9E-5E060EA017C0}" destId="{4E587B87-F4D1-4F33-BFE5-242E6117A94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B48AB-2CB7-4CCF-B3A4-F8F4ADA22E4F}">
      <dsp:nvSpPr>
        <dsp:cNvPr id="0" name=""/>
        <dsp:cNvSpPr/>
      </dsp:nvSpPr>
      <dsp:spPr>
        <a:xfrm>
          <a:off x="591502" y="0"/>
          <a:ext cx="6703694" cy="1343024"/>
        </a:xfrm>
        <a:prstGeom prst="rightArrow">
          <a:avLst/>
        </a:prstGeom>
        <a:solidFill>
          <a:srgbClr val="BF95DF"/>
        </a:solidFill>
        <a:ln>
          <a:noFill/>
        </a:ln>
        <a:effectLst/>
      </dsp:spPr>
      <dsp:style>
        <a:lnRef idx="0">
          <a:scrgbClr r="0" g="0" b="0"/>
        </a:lnRef>
        <a:fillRef idx="1">
          <a:scrgbClr r="0" g="0" b="0"/>
        </a:fillRef>
        <a:effectRef idx="0">
          <a:scrgbClr r="0" g="0" b="0"/>
        </a:effectRef>
        <a:fontRef idx="minor"/>
      </dsp:style>
    </dsp:sp>
    <dsp:sp modelId="{B972B328-D924-4076-95F5-0F5A3CDFCF46}">
      <dsp:nvSpPr>
        <dsp:cNvPr id="0" name=""/>
        <dsp:cNvSpPr/>
      </dsp:nvSpPr>
      <dsp:spPr>
        <a:xfrm>
          <a:off x="1684" y="402907"/>
          <a:ext cx="2525726" cy="537209"/>
        </a:xfrm>
        <a:prstGeom prst="roundRect">
          <a:avLst/>
        </a:prstGeom>
        <a:solidFill>
          <a:srgbClr val="DCC5E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lumMod val="75000"/>
                  <a:lumOff val="25000"/>
                </a:schemeClr>
              </a:solidFill>
              <a:latin typeface="Arial" panose="020B0604020202020204" pitchFamily="34" charset="0"/>
              <a:cs typeface="Arial" panose="020B0604020202020204" pitchFamily="34" charset="0"/>
            </a:rPr>
            <a:t>Belongingness</a:t>
          </a:r>
          <a:endParaRPr lang="en-US" sz="1800" b="1"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27908" y="429131"/>
        <a:ext cx="2473278" cy="484761"/>
      </dsp:txXfrm>
    </dsp:sp>
    <dsp:sp modelId="{F4E54577-6F64-40AB-8E69-40D84BB9C21C}">
      <dsp:nvSpPr>
        <dsp:cNvPr id="0" name=""/>
        <dsp:cNvSpPr/>
      </dsp:nvSpPr>
      <dsp:spPr>
        <a:xfrm>
          <a:off x="2680486" y="402907"/>
          <a:ext cx="2525726" cy="537209"/>
        </a:xfrm>
        <a:prstGeom prst="roundRect">
          <a:avLst/>
        </a:prstGeom>
        <a:solidFill>
          <a:srgbClr val="DCC5E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lumMod val="75000"/>
                  <a:lumOff val="25000"/>
                </a:schemeClr>
              </a:solidFill>
              <a:latin typeface="Arial" panose="020B0604020202020204" pitchFamily="34" charset="0"/>
              <a:cs typeface="Arial" panose="020B0604020202020204" pitchFamily="34" charset="0"/>
            </a:rPr>
            <a:t>Preparedness</a:t>
          </a:r>
          <a:endParaRPr lang="en-US" sz="1800" b="1"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2706710" y="429131"/>
        <a:ext cx="2473278" cy="484761"/>
      </dsp:txXfrm>
    </dsp:sp>
    <dsp:sp modelId="{4E587B87-F4D1-4F33-BFE5-242E6117A947}">
      <dsp:nvSpPr>
        <dsp:cNvPr id="0" name=""/>
        <dsp:cNvSpPr/>
      </dsp:nvSpPr>
      <dsp:spPr>
        <a:xfrm>
          <a:off x="5359287" y="402907"/>
          <a:ext cx="2525726" cy="537209"/>
        </a:xfrm>
        <a:prstGeom prst="roundRect">
          <a:avLst/>
        </a:prstGeom>
        <a:solidFill>
          <a:srgbClr val="DCC5E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lumMod val="75000"/>
                  <a:lumOff val="25000"/>
                </a:schemeClr>
              </a:solidFill>
              <a:latin typeface="Arial" panose="020B0604020202020204" pitchFamily="34" charset="0"/>
              <a:cs typeface="Arial" panose="020B0604020202020204" pitchFamily="34" charset="0"/>
            </a:rPr>
            <a:t>Retention &amp; Success</a:t>
          </a:r>
          <a:endParaRPr lang="en-US" sz="1800" b="1"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5385511" y="429131"/>
        <a:ext cx="2473278" cy="4847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1F86B-ABD9-4102-93BC-EBD29BAA1D49}" type="datetimeFigureOut">
              <a:rPr lang="en-GB" smtClean="0"/>
              <a:t>12/06/2019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1FB23-03B6-49BD-82A0-DD826C48BA48}" type="slidenum">
              <a:rPr lang="en-GB" smtClean="0"/>
              <a:t>‹#›</a:t>
            </a:fld>
            <a:endParaRPr lang="en-GB" dirty="0"/>
          </a:p>
        </p:txBody>
      </p:sp>
    </p:spTree>
    <p:extLst>
      <p:ext uri="{BB962C8B-B14F-4D97-AF65-F5344CB8AC3E}">
        <p14:creationId xmlns:p14="http://schemas.microsoft.com/office/powerpoint/2010/main" val="3651628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1239838"/>
            <a:ext cx="4460875" cy="3344862"/>
          </a:xfrm>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A801FB23-03B6-49BD-82A0-DD826C48BA48}"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270853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0D5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246814-1D7F-482E-8907-7422CBC7CDCD}" type="datetimeFigureOut">
              <a:rPr lang="en-GB" smtClean="0">
                <a:solidFill>
                  <a:prstClr val="black">
                    <a:tint val="75000"/>
                  </a:prstClr>
                </a:solidFill>
              </a:rPr>
              <a:pPr/>
              <a:t>12/06/2019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3995" y="279656"/>
            <a:ext cx="6096012" cy="1688595"/>
          </a:xfrm>
          <a:prstGeom prst="rect">
            <a:avLst/>
          </a:prstGeom>
        </p:spPr>
      </p:pic>
      <p:sp>
        <p:nvSpPr>
          <p:cNvPr id="7" name="Rectangle 6"/>
          <p:cNvSpPr/>
          <p:nvPr userDrawn="1"/>
        </p:nvSpPr>
        <p:spPr>
          <a:xfrm>
            <a:off x="4491614" y="5345725"/>
            <a:ext cx="4652387" cy="1512277"/>
          </a:xfrm>
          <a:prstGeom prst="rect">
            <a:avLst/>
          </a:prstGeom>
          <a:solidFill>
            <a:srgbClr val="000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92222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46814-1D7F-482E-8907-7422CBC7CDCD}" type="datetimeFigureOut">
              <a:rPr lang="en-GB" smtClean="0">
                <a:solidFill>
                  <a:prstClr val="black">
                    <a:tint val="75000"/>
                  </a:prstClr>
                </a:solidFill>
              </a:rPr>
              <a:pPr/>
              <a:t>12/06/2019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dirty="0">
              <a:solidFill>
                <a:prstClr val="black">
                  <a:tint val="75000"/>
                </a:prstClr>
              </a:solidFill>
            </a:endParaRPr>
          </a:p>
        </p:txBody>
      </p:sp>
      <p:grpSp>
        <p:nvGrpSpPr>
          <p:cNvPr id="7" name="Group 6"/>
          <p:cNvGrpSpPr/>
          <p:nvPr userDrawn="1"/>
        </p:nvGrpSpPr>
        <p:grpSpPr>
          <a:xfrm>
            <a:off x="400052" y="5734050"/>
            <a:ext cx="8585200" cy="956390"/>
            <a:chOff x="400050" y="5734050"/>
            <a:chExt cx="8585200" cy="95639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87900" y="5804774"/>
              <a:ext cx="3197350" cy="885666"/>
            </a:xfrm>
            <a:prstGeom prst="rect">
              <a:avLst/>
            </a:prstGeom>
          </p:spPr>
        </p:pic>
        <p:cxnSp>
          <p:nvCxnSpPr>
            <p:cNvPr id="9" name="Straight Connector 8"/>
            <p:cNvCxnSpPr/>
            <p:nvPr userDrawn="1"/>
          </p:nvCxnSpPr>
          <p:spPr>
            <a:xfrm>
              <a:off x="400050" y="5734050"/>
              <a:ext cx="838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140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46814-1D7F-482E-8907-7422CBC7CDCD}" type="datetimeFigureOut">
              <a:rPr lang="en-GB" smtClean="0">
                <a:solidFill>
                  <a:prstClr val="black">
                    <a:tint val="75000"/>
                  </a:prstClr>
                </a:solidFill>
              </a:rPr>
              <a:pPr/>
              <a:t>12/06/2019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dirty="0">
              <a:solidFill>
                <a:prstClr val="black">
                  <a:tint val="75000"/>
                </a:prstClr>
              </a:solidFill>
            </a:endParaRPr>
          </a:p>
        </p:txBody>
      </p:sp>
      <p:grpSp>
        <p:nvGrpSpPr>
          <p:cNvPr id="7" name="Group 6"/>
          <p:cNvGrpSpPr/>
          <p:nvPr userDrawn="1"/>
        </p:nvGrpSpPr>
        <p:grpSpPr>
          <a:xfrm>
            <a:off x="400052" y="5734050"/>
            <a:ext cx="8585200" cy="956390"/>
            <a:chOff x="400050" y="5734050"/>
            <a:chExt cx="8585200" cy="95639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87900" y="5804774"/>
              <a:ext cx="3197350" cy="885666"/>
            </a:xfrm>
            <a:prstGeom prst="rect">
              <a:avLst/>
            </a:prstGeom>
          </p:spPr>
        </p:pic>
        <p:cxnSp>
          <p:nvCxnSpPr>
            <p:cNvPr id="9" name="Straight Connector 8"/>
            <p:cNvCxnSpPr/>
            <p:nvPr userDrawn="1"/>
          </p:nvCxnSpPr>
          <p:spPr>
            <a:xfrm>
              <a:off x="400050" y="5734050"/>
              <a:ext cx="838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09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gn="just">
              <a:lnSpc>
                <a:spcPct val="150000"/>
              </a:lnSpc>
              <a:defRPr/>
            </a:lvl1pPr>
            <a:lvl2pPr algn="just">
              <a:lnSpc>
                <a:spcPct val="150000"/>
              </a:lnSpc>
              <a:defRPr/>
            </a:lvl2pPr>
            <a:lvl3pPr algn="just">
              <a:lnSpc>
                <a:spcPct val="150000"/>
              </a:lnSpc>
              <a:defRPr/>
            </a:lvl3pPr>
            <a:lvl4pPr algn="just">
              <a:lnSpc>
                <a:spcPct val="150000"/>
              </a:lnSpc>
              <a:defRPr/>
            </a:lvl4pPr>
            <a:lvl5pPr algn="just">
              <a:lnSpc>
                <a:spcPct val="15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46814-1D7F-482E-8907-7422CBC7CDCD}" type="datetimeFigureOut">
              <a:rPr lang="en-GB" smtClean="0">
                <a:solidFill>
                  <a:prstClr val="black">
                    <a:tint val="75000"/>
                  </a:prstClr>
                </a:solidFill>
              </a:rPr>
              <a:pPr/>
              <a:t>12/06/2019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dirty="0">
              <a:solidFill>
                <a:prstClr val="black">
                  <a:tint val="75000"/>
                </a:prstClr>
              </a:solidFill>
            </a:endParaRPr>
          </a:p>
        </p:txBody>
      </p:sp>
      <p:cxnSp>
        <p:nvCxnSpPr>
          <p:cNvPr id="11" name="Straight Connector 10"/>
          <p:cNvCxnSpPr/>
          <p:nvPr userDrawn="1"/>
        </p:nvCxnSpPr>
        <p:spPr>
          <a:xfrm>
            <a:off x="618064" y="5817140"/>
            <a:ext cx="7920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oogle Shape;229;p38"/>
          <p:cNvPicPr preferRelativeResize="0"/>
          <p:nvPr userDrawn="1"/>
        </p:nvPicPr>
        <p:blipFill>
          <a:blip r:embed="rId2">
            <a:alphaModFix/>
          </a:blip>
          <a:stretch>
            <a:fillRect/>
          </a:stretch>
        </p:blipFill>
        <p:spPr>
          <a:xfrm>
            <a:off x="4874481" y="5936335"/>
            <a:ext cx="1059596" cy="840040"/>
          </a:xfrm>
          <a:prstGeom prst="rect">
            <a:avLst/>
          </a:prstGeom>
          <a:noFill/>
          <a:ln>
            <a:noFill/>
          </a:ln>
        </p:spPr>
      </p:pic>
    </p:spTree>
    <p:extLst>
      <p:ext uri="{BB962C8B-B14F-4D97-AF65-F5344CB8AC3E}">
        <p14:creationId xmlns:p14="http://schemas.microsoft.com/office/powerpoint/2010/main" val="2245541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3"/>
            <a:ext cx="7886700" cy="2852737"/>
          </a:xfrm>
        </p:spPr>
        <p:txBody>
          <a:bodyPr anchor="b"/>
          <a:lstStyle>
            <a:lvl1pPr>
              <a:defRPr sz="5539"/>
            </a:lvl1pPr>
          </a:lstStyle>
          <a:p>
            <a:r>
              <a:rPr lang="en-US" smtClean="0"/>
              <a:t>Click to edit Master title style</a:t>
            </a:r>
            <a:endParaRPr lang="en-US" dirty="0"/>
          </a:p>
        </p:txBody>
      </p:sp>
      <p:sp>
        <p:nvSpPr>
          <p:cNvPr id="3" name="Text Placeholder 2"/>
          <p:cNvSpPr>
            <a:spLocks noGrp="1"/>
          </p:cNvSpPr>
          <p:nvPr>
            <p:ph type="body" idx="1"/>
          </p:nvPr>
        </p:nvSpPr>
        <p:spPr>
          <a:xfrm>
            <a:off x="623889" y="4589468"/>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246814-1D7F-482E-8907-7422CBC7CDCD}" type="datetimeFigureOut">
              <a:rPr lang="en-GB" smtClean="0">
                <a:solidFill>
                  <a:prstClr val="black">
                    <a:tint val="75000"/>
                  </a:prstClr>
                </a:solidFill>
              </a:rPr>
              <a:pPr/>
              <a:t>12/06/2019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0279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246814-1D7F-482E-8907-7422CBC7CDCD}" type="datetimeFigureOut">
              <a:rPr lang="en-GB" smtClean="0">
                <a:solidFill>
                  <a:prstClr val="black">
                    <a:tint val="75000"/>
                  </a:prstClr>
                </a:solidFill>
              </a:rPr>
              <a:pPr/>
              <a:t>12/06/2019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dirty="0">
              <a:solidFill>
                <a:prstClr val="black">
                  <a:tint val="75000"/>
                </a:prstClr>
              </a:solidFill>
            </a:endParaRPr>
          </a:p>
        </p:txBody>
      </p:sp>
      <p:grpSp>
        <p:nvGrpSpPr>
          <p:cNvPr id="8" name="Group 7"/>
          <p:cNvGrpSpPr/>
          <p:nvPr userDrawn="1"/>
        </p:nvGrpSpPr>
        <p:grpSpPr>
          <a:xfrm>
            <a:off x="400052" y="5734050"/>
            <a:ext cx="8585200" cy="956390"/>
            <a:chOff x="400050" y="5734050"/>
            <a:chExt cx="8585200" cy="95639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87900" y="5804774"/>
              <a:ext cx="3197350" cy="885666"/>
            </a:xfrm>
            <a:prstGeom prst="rect">
              <a:avLst/>
            </a:prstGeom>
          </p:spPr>
        </p:pic>
        <p:cxnSp>
          <p:nvCxnSpPr>
            <p:cNvPr id="10" name="Straight Connector 9"/>
            <p:cNvCxnSpPr/>
            <p:nvPr userDrawn="1"/>
          </p:nvCxnSpPr>
          <p:spPr>
            <a:xfrm>
              <a:off x="400050" y="5734050"/>
              <a:ext cx="838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783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9"/>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246814-1D7F-482E-8907-7422CBC7CDCD}" type="datetimeFigureOut">
              <a:rPr lang="en-GB" smtClean="0">
                <a:solidFill>
                  <a:prstClr val="black">
                    <a:tint val="75000"/>
                  </a:prstClr>
                </a:solidFill>
              </a:rPr>
              <a:pPr/>
              <a:t>12/06/2019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dirty="0">
              <a:solidFill>
                <a:prstClr val="black">
                  <a:tint val="75000"/>
                </a:prstClr>
              </a:solidFill>
            </a:endParaRPr>
          </a:p>
        </p:txBody>
      </p:sp>
      <p:grpSp>
        <p:nvGrpSpPr>
          <p:cNvPr id="10" name="Group 9"/>
          <p:cNvGrpSpPr/>
          <p:nvPr userDrawn="1"/>
        </p:nvGrpSpPr>
        <p:grpSpPr>
          <a:xfrm>
            <a:off x="400052" y="5734050"/>
            <a:ext cx="8585200" cy="956390"/>
            <a:chOff x="400050" y="5734050"/>
            <a:chExt cx="8585200" cy="95639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87900" y="5804774"/>
              <a:ext cx="3197350" cy="885666"/>
            </a:xfrm>
            <a:prstGeom prst="rect">
              <a:avLst/>
            </a:prstGeom>
          </p:spPr>
        </p:pic>
        <p:cxnSp>
          <p:nvCxnSpPr>
            <p:cNvPr id="12" name="Straight Connector 11"/>
            <p:cNvCxnSpPr/>
            <p:nvPr userDrawn="1"/>
          </p:nvCxnSpPr>
          <p:spPr>
            <a:xfrm>
              <a:off x="400050" y="5734050"/>
              <a:ext cx="838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372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0D5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246814-1D7F-482E-8907-7422CBC7CDCD}" type="datetimeFigureOut">
              <a:rPr lang="en-GB" smtClean="0">
                <a:solidFill>
                  <a:prstClr val="black">
                    <a:tint val="75000"/>
                  </a:prstClr>
                </a:solidFill>
              </a:rPr>
              <a:pPr/>
              <a:t>12/06/2019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87902" y="5810410"/>
            <a:ext cx="3197350" cy="885666"/>
          </a:xfrm>
          <a:prstGeom prst="rect">
            <a:avLst/>
          </a:prstGeom>
        </p:spPr>
      </p:pic>
      <p:sp>
        <p:nvSpPr>
          <p:cNvPr id="10" name="Content Placeholder 2"/>
          <p:cNvSpPr>
            <a:spLocks noGrp="1"/>
          </p:cNvSpPr>
          <p:nvPr>
            <p:ph idx="1"/>
          </p:nvPr>
        </p:nvSpPr>
        <p:spPr>
          <a:xfrm>
            <a:off x="628651" y="1825625"/>
            <a:ext cx="7886700" cy="4351338"/>
          </a:xfrm>
        </p:spPr>
        <p:txBody>
          <a:bodyPr/>
          <a:lstStyle>
            <a:lvl1pPr algn="just">
              <a:lnSpc>
                <a:spcPct val="150000"/>
              </a:lnSpc>
              <a:defRPr>
                <a:solidFill>
                  <a:schemeClr val="bg1"/>
                </a:solidFill>
              </a:defRPr>
            </a:lvl1pPr>
            <a:lvl2pPr algn="just">
              <a:lnSpc>
                <a:spcPct val="150000"/>
              </a:lnSpc>
              <a:defRPr>
                <a:solidFill>
                  <a:schemeClr val="bg1"/>
                </a:solidFill>
              </a:defRPr>
            </a:lvl2pPr>
            <a:lvl3pPr algn="just">
              <a:lnSpc>
                <a:spcPct val="150000"/>
              </a:lnSpc>
              <a:defRPr>
                <a:solidFill>
                  <a:schemeClr val="bg1"/>
                </a:solidFill>
              </a:defRPr>
            </a:lvl3pPr>
            <a:lvl4pPr algn="just">
              <a:lnSpc>
                <a:spcPct val="150000"/>
              </a:lnSpc>
              <a:defRPr>
                <a:solidFill>
                  <a:schemeClr val="bg1"/>
                </a:solidFill>
              </a:defRPr>
            </a:lvl4pPr>
            <a:lvl5pPr algn="just">
              <a:lnSpc>
                <a:spcPct val="150000"/>
              </a:lnSpc>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141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46814-1D7F-482E-8907-7422CBC7CDCD}" type="datetimeFigureOut">
              <a:rPr lang="en-GB" smtClean="0">
                <a:solidFill>
                  <a:prstClr val="black">
                    <a:tint val="75000"/>
                  </a:prstClr>
                </a:solidFill>
              </a:rPr>
              <a:pPr/>
              <a:t>12/06/2019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dirty="0">
              <a:solidFill>
                <a:prstClr val="black">
                  <a:tint val="75000"/>
                </a:prstClr>
              </a:solidFill>
            </a:endParaRPr>
          </a:p>
        </p:txBody>
      </p:sp>
      <p:grpSp>
        <p:nvGrpSpPr>
          <p:cNvPr id="5" name="Group 4"/>
          <p:cNvGrpSpPr/>
          <p:nvPr userDrawn="1"/>
        </p:nvGrpSpPr>
        <p:grpSpPr>
          <a:xfrm>
            <a:off x="400052" y="5734050"/>
            <a:ext cx="8585200" cy="956390"/>
            <a:chOff x="400050" y="5734050"/>
            <a:chExt cx="8585200" cy="95639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87900" y="5804774"/>
              <a:ext cx="3197350" cy="885666"/>
            </a:xfrm>
            <a:prstGeom prst="rect">
              <a:avLst/>
            </a:prstGeom>
          </p:spPr>
        </p:pic>
        <p:cxnSp>
          <p:nvCxnSpPr>
            <p:cNvPr id="7" name="Straight Connector 6"/>
            <p:cNvCxnSpPr/>
            <p:nvPr userDrawn="1"/>
          </p:nvCxnSpPr>
          <p:spPr>
            <a:xfrm>
              <a:off x="400050" y="5734050"/>
              <a:ext cx="838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887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2954"/>
            </a:lvl1pPr>
          </a:lstStyle>
          <a:p>
            <a:r>
              <a:rPr lang="en-US" smtClean="0"/>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3"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46814-1D7F-482E-8907-7422CBC7CDCD}" type="datetimeFigureOut">
              <a:rPr lang="en-GB" smtClean="0">
                <a:solidFill>
                  <a:prstClr val="black">
                    <a:tint val="75000"/>
                  </a:prstClr>
                </a:solidFill>
              </a:rPr>
              <a:pPr/>
              <a:t>12/06/2019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dirty="0">
              <a:solidFill>
                <a:prstClr val="black">
                  <a:tint val="75000"/>
                </a:prstClr>
              </a:solidFill>
            </a:endParaRPr>
          </a:p>
        </p:txBody>
      </p:sp>
      <p:grpSp>
        <p:nvGrpSpPr>
          <p:cNvPr id="8" name="Group 7"/>
          <p:cNvGrpSpPr/>
          <p:nvPr userDrawn="1"/>
        </p:nvGrpSpPr>
        <p:grpSpPr>
          <a:xfrm>
            <a:off x="400052" y="5734050"/>
            <a:ext cx="8585200" cy="956390"/>
            <a:chOff x="400050" y="5734050"/>
            <a:chExt cx="8585200" cy="95639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87900" y="5804774"/>
              <a:ext cx="3197350" cy="885666"/>
            </a:xfrm>
            <a:prstGeom prst="rect">
              <a:avLst/>
            </a:prstGeom>
          </p:spPr>
        </p:pic>
        <p:cxnSp>
          <p:nvCxnSpPr>
            <p:cNvPr id="10" name="Straight Connector 9"/>
            <p:cNvCxnSpPr/>
            <p:nvPr userDrawn="1"/>
          </p:nvCxnSpPr>
          <p:spPr>
            <a:xfrm>
              <a:off x="400050" y="5734050"/>
              <a:ext cx="838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437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295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3"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46814-1D7F-482E-8907-7422CBC7CDCD}" type="datetimeFigureOut">
              <a:rPr lang="en-GB" smtClean="0">
                <a:solidFill>
                  <a:prstClr val="black">
                    <a:tint val="75000"/>
                  </a:prstClr>
                </a:solidFill>
              </a:rPr>
              <a:pPr/>
              <a:t>12/06/2019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916550-B63D-43D7-B895-69C79B3F8ADF}" type="slidenum">
              <a:rPr lang="en-GB" smtClean="0">
                <a:solidFill>
                  <a:prstClr val="black">
                    <a:tint val="75000"/>
                  </a:prstClr>
                </a:solidFill>
              </a:rPr>
              <a:pPr/>
              <a:t>‹#›</a:t>
            </a:fld>
            <a:endParaRPr lang="en-GB" dirty="0">
              <a:solidFill>
                <a:prstClr val="black">
                  <a:tint val="75000"/>
                </a:prstClr>
              </a:solidFill>
            </a:endParaRPr>
          </a:p>
        </p:txBody>
      </p:sp>
      <p:grpSp>
        <p:nvGrpSpPr>
          <p:cNvPr id="8" name="Group 7"/>
          <p:cNvGrpSpPr/>
          <p:nvPr userDrawn="1"/>
        </p:nvGrpSpPr>
        <p:grpSpPr>
          <a:xfrm>
            <a:off x="400052" y="5734050"/>
            <a:ext cx="8585200" cy="956390"/>
            <a:chOff x="400050" y="5734050"/>
            <a:chExt cx="8585200" cy="95639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87900" y="5804774"/>
              <a:ext cx="3197350" cy="885666"/>
            </a:xfrm>
            <a:prstGeom prst="rect">
              <a:avLst/>
            </a:prstGeom>
          </p:spPr>
        </p:pic>
        <p:cxnSp>
          <p:nvCxnSpPr>
            <p:cNvPr id="10" name="Straight Connector 9"/>
            <p:cNvCxnSpPr/>
            <p:nvPr userDrawn="1"/>
          </p:nvCxnSpPr>
          <p:spPr>
            <a:xfrm>
              <a:off x="400050" y="5734050"/>
              <a:ext cx="838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385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108">
                <a:solidFill>
                  <a:schemeClr val="tx1">
                    <a:tint val="75000"/>
                  </a:schemeClr>
                </a:solidFill>
                <a:latin typeface="Arial" panose="020B0604020202020204" pitchFamily="34" charset="0"/>
                <a:cs typeface="Arial" panose="020B0604020202020204" pitchFamily="34" charset="0"/>
              </a:defRPr>
            </a:lvl1pPr>
          </a:lstStyle>
          <a:p>
            <a:fld id="{B8246814-1D7F-482E-8907-7422CBC7CDCD}" type="datetimeFigureOut">
              <a:rPr lang="en-GB" smtClean="0">
                <a:solidFill>
                  <a:prstClr val="black">
                    <a:tint val="75000"/>
                  </a:prstClr>
                </a:solidFill>
              </a:rPr>
              <a:pPr/>
              <a:t>12/06/2019</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1" y="6356355"/>
            <a:ext cx="3086100" cy="365125"/>
          </a:xfrm>
          <a:prstGeom prst="rect">
            <a:avLst/>
          </a:prstGeom>
        </p:spPr>
        <p:txBody>
          <a:bodyPr vert="horz" lIns="91440" tIns="45720" rIns="91440" bIns="45720" rtlCol="0" anchor="ctr"/>
          <a:lstStyle>
            <a:lvl1pPr algn="ctr">
              <a:defRPr sz="1108">
                <a:solidFill>
                  <a:schemeClr val="tx1">
                    <a:tint val="75000"/>
                  </a:schemeClr>
                </a:solidFill>
                <a:latin typeface="Arial" panose="020B0604020202020204" pitchFamily="34" charset="0"/>
                <a:cs typeface="Arial" panose="020B0604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108">
                <a:solidFill>
                  <a:schemeClr val="tx1">
                    <a:tint val="75000"/>
                  </a:schemeClr>
                </a:solidFill>
                <a:latin typeface="Arial" panose="020B0604020202020204" pitchFamily="34" charset="0"/>
                <a:cs typeface="Arial" panose="020B0604020202020204" pitchFamily="34" charset="0"/>
              </a:defRPr>
            </a:lvl1pPr>
          </a:lstStyle>
          <a:p>
            <a:fld id="{2B916550-B63D-43D7-B895-69C79B3F8ADF}" type="slidenum">
              <a:rPr lang="en-GB" smtClean="0">
                <a:solidFill>
                  <a:prstClr val="black">
                    <a:tint val="75000"/>
                  </a:prstClr>
                </a:solidFill>
              </a:rPr>
              <a:pPr/>
              <a:t>‹#›</a:t>
            </a:fld>
            <a:endParaRPr lang="en-GB" dirty="0">
              <a:solidFill>
                <a:prstClr val="black">
                  <a:tint val="75000"/>
                </a:prstClr>
              </a:solidFill>
            </a:endParaRPr>
          </a:p>
        </p:txBody>
      </p:sp>
      <p:grpSp>
        <p:nvGrpSpPr>
          <p:cNvPr id="7" name="Group 6"/>
          <p:cNvGrpSpPr/>
          <p:nvPr userDrawn="1"/>
        </p:nvGrpSpPr>
        <p:grpSpPr>
          <a:xfrm>
            <a:off x="400052" y="5734054"/>
            <a:ext cx="8585200" cy="956389"/>
            <a:chOff x="400050" y="5734050"/>
            <a:chExt cx="8585200" cy="956389"/>
          </a:xfrm>
          <a:solidFill>
            <a:schemeClr val="tx2"/>
          </a:solidFill>
        </p:grpSpPr>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87900" y="5804774"/>
              <a:ext cx="3197350" cy="885665"/>
            </a:xfrm>
            <a:prstGeom prst="rect">
              <a:avLst/>
            </a:prstGeom>
            <a:noFill/>
            <a:ln>
              <a:noFill/>
            </a:ln>
          </p:spPr>
        </p:pic>
        <p:cxnSp>
          <p:nvCxnSpPr>
            <p:cNvPr id="9" name="Straight Connector 8"/>
            <p:cNvCxnSpPr/>
            <p:nvPr userDrawn="1"/>
          </p:nvCxnSpPr>
          <p:spPr>
            <a:xfrm>
              <a:off x="400050" y="5734050"/>
              <a:ext cx="8382000" cy="0"/>
            </a:xfrm>
            <a:prstGeom prst="line">
              <a:avLst/>
            </a:prstGeom>
            <a:grpFill/>
            <a:ln>
              <a:no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5876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844083" rtl="0" eaLnBrk="1" latinLnBrk="0" hangingPunct="1">
        <a:lnSpc>
          <a:spcPct val="90000"/>
        </a:lnSpc>
        <a:spcBef>
          <a:spcPct val="0"/>
        </a:spcBef>
        <a:buNone/>
        <a:defRPr sz="4062" kern="1200">
          <a:solidFill>
            <a:schemeClr val="tx1"/>
          </a:solidFill>
          <a:latin typeface="Arial" panose="020B0604020202020204" pitchFamily="34" charset="0"/>
          <a:ea typeface="+mj-ea"/>
          <a:cs typeface="Arial" panose="020B0604020202020204" pitchFamily="34" charset="0"/>
        </a:defRPr>
      </a:lvl1pPr>
    </p:titleStyle>
    <p:bodyStyle>
      <a:lvl1pPr marL="211021" indent="-211021" algn="l" defTabSz="844083" rtl="0" eaLnBrk="1" latinLnBrk="0" hangingPunct="1">
        <a:lnSpc>
          <a:spcPct val="150000"/>
        </a:lnSpc>
        <a:spcBef>
          <a:spcPts val="923"/>
        </a:spcBef>
        <a:buFont typeface="Arial" panose="020B0604020202020204" pitchFamily="34" charset="0"/>
        <a:buChar char="•"/>
        <a:defRPr sz="2585" kern="1200">
          <a:solidFill>
            <a:schemeClr val="tx1"/>
          </a:solidFill>
          <a:latin typeface="Arial" panose="020B0604020202020204" pitchFamily="34" charset="0"/>
          <a:ea typeface="+mn-ea"/>
          <a:cs typeface="Arial" panose="020B0604020202020204" pitchFamily="34" charset="0"/>
        </a:defRPr>
      </a:lvl1pPr>
      <a:lvl2pPr marL="633062" indent="-211021" algn="l" defTabSz="844083" rtl="0" eaLnBrk="1" latinLnBrk="0" hangingPunct="1">
        <a:lnSpc>
          <a:spcPct val="150000"/>
        </a:lnSpc>
        <a:spcBef>
          <a:spcPts val="462"/>
        </a:spcBef>
        <a:buFont typeface="Arial" panose="020B0604020202020204" pitchFamily="34" charset="0"/>
        <a:buChar char="•"/>
        <a:defRPr sz="2215" kern="1200">
          <a:solidFill>
            <a:schemeClr val="tx1"/>
          </a:solidFill>
          <a:latin typeface="Arial" panose="020B0604020202020204" pitchFamily="34" charset="0"/>
          <a:ea typeface="+mn-ea"/>
          <a:cs typeface="Arial" panose="020B0604020202020204" pitchFamily="34" charset="0"/>
        </a:defRPr>
      </a:lvl2pPr>
      <a:lvl3pPr marL="1055103" indent="-211021" algn="l" defTabSz="844083" rtl="0" eaLnBrk="1" latinLnBrk="0" hangingPunct="1">
        <a:lnSpc>
          <a:spcPct val="150000"/>
        </a:lnSpc>
        <a:spcBef>
          <a:spcPts val="462"/>
        </a:spcBef>
        <a:buFont typeface="Arial" panose="020B0604020202020204" pitchFamily="34" charset="0"/>
        <a:buChar char="•"/>
        <a:defRPr sz="1846" kern="1200">
          <a:solidFill>
            <a:schemeClr val="tx1"/>
          </a:solidFill>
          <a:latin typeface="Arial" panose="020B0604020202020204" pitchFamily="34" charset="0"/>
          <a:ea typeface="+mn-ea"/>
          <a:cs typeface="Arial" panose="020B0604020202020204" pitchFamily="34" charset="0"/>
        </a:defRPr>
      </a:lvl3pPr>
      <a:lvl4pPr marL="1477145" indent="-211021" algn="l" defTabSz="844083" rtl="0" eaLnBrk="1" latinLnBrk="0" hangingPunct="1">
        <a:lnSpc>
          <a:spcPct val="150000"/>
        </a:lnSpc>
        <a:spcBef>
          <a:spcPts val="462"/>
        </a:spcBef>
        <a:buFont typeface="Arial" panose="020B0604020202020204" pitchFamily="34" charset="0"/>
        <a:buChar char="•"/>
        <a:defRPr sz="1662" kern="1200">
          <a:solidFill>
            <a:schemeClr val="tx1"/>
          </a:solidFill>
          <a:latin typeface="Arial" panose="020B0604020202020204" pitchFamily="34" charset="0"/>
          <a:ea typeface="+mn-ea"/>
          <a:cs typeface="Arial" panose="020B0604020202020204" pitchFamily="34" charset="0"/>
        </a:defRPr>
      </a:lvl4pPr>
      <a:lvl5pPr marL="1899186" indent="-211021" algn="l" defTabSz="844083" rtl="0" eaLnBrk="1" latinLnBrk="0" hangingPunct="1">
        <a:lnSpc>
          <a:spcPct val="150000"/>
        </a:lnSpc>
        <a:spcBef>
          <a:spcPts val="462"/>
        </a:spcBef>
        <a:buFont typeface="Arial" panose="020B0604020202020204" pitchFamily="34" charset="0"/>
        <a:buChar char="•"/>
        <a:defRPr sz="1662" kern="1200">
          <a:solidFill>
            <a:schemeClr val="tx1"/>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341"/>
            <a:ext cx="7772400" cy="4739691"/>
          </a:xfrm>
        </p:spPr>
        <p:txBody>
          <a:bodyPr>
            <a:normAutofit/>
          </a:bodyPr>
          <a:lstStyle/>
          <a:p>
            <a:r>
              <a:rPr lang="en-GB" sz="5400" dirty="0">
                <a:solidFill>
                  <a:schemeClr val="bg1"/>
                </a:solidFill>
              </a:rPr>
              <a:t>EFYE 2019</a:t>
            </a:r>
            <a:br>
              <a:rPr lang="en-GB" sz="5400" dirty="0">
                <a:solidFill>
                  <a:schemeClr val="bg1"/>
                </a:solidFill>
              </a:rPr>
            </a:br>
            <a:r>
              <a:rPr lang="en-GB" sz="5400" dirty="0">
                <a:solidFill>
                  <a:schemeClr val="bg1"/>
                </a:solidFill>
              </a:rPr>
              <a:t/>
            </a:r>
            <a:br>
              <a:rPr lang="en-GB" sz="5400" dirty="0">
                <a:solidFill>
                  <a:schemeClr val="bg1"/>
                </a:solidFill>
              </a:rPr>
            </a:br>
            <a:r>
              <a:rPr lang="en-GB" sz="3200" dirty="0">
                <a:solidFill>
                  <a:schemeClr val="bg1"/>
                </a:solidFill>
              </a:rPr>
              <a:t>The use of bespoke app technology to encourage student engagement and</a:t>
            </a:r>
            <a:br>
              <a:rPr lang="en-GB" sz="3200" dirty="0">
                <a:solidFill>
                  <a:schemeClr val="bg1"/>
                </a:solidFill>
              </a:rPr>
            </a:br>
            <a:r>
              <a:rPr lang="en-GB" sz="3200" dirty="0">
                <a:solidFill>
                  <a:schemeClr val="bg1"/>
                </a:solidFill>
              </a:rPr>
              <a:t>Communication</a:t>
            </a:r>
            <a:endParaRPr lang="en-GB" sz="3200" dirty="0">
              <a:solidFill>
                <a:schemeClr val="bg1"/>
              </a:solidFill>
            </a:endParaRPr>
          </a:p>
        </p:txBody>
      </p:sp>
      <p:sp>
        <p:nvSpPr>
          <p:cNvPr id="3" name="Subtitle 2"/>
          <p:cNvSpPr>
            <a:spLocks noGrp="1"/>
          </p:cNvSpPr>
          <p:nvPr>
            <p:ph type="subTitle" idx="1"/>
          </p:nvPr>
        </p:nvSpPr>
        <p:spPr>
          <a:xfrm>
            <a:off x="1406769" y="5222631"/>
            <a:ext cx="6330462" cy="633046"/>
          </a:xfrm>
        </p:spPr>
        <p:txBody>
          <a:bodyPr>
            <a:noAutofit/>
          </a:bodyPr>
          <a:lstStyle/>
          <a:p>
            <a:r>
              <a:rPr lang="en-GB" sz="2000" dirty="0">
                <a:solidFill>
                  <a:schemeClr val="bg1"/>
                </a:solidFill>
              </a:rPr>
              <a:t>Wil Vincent, Nick Morton</a:t>
            </a:r>
          </a:p>
          <a:p>
            <a:r>
              <a:rPr lang="en-GB" sz="2000" dirty="0">
                <a:solidFill>
                  <a:schemeClr val="bg1"/>
                </a:solidFill>
              </a:rPr>
              <a:t>Hanifa Shah, Nathan Dewell</a:t>
            </a:r>
          </a:p>
          <a:p>
            <a:endParaRPr lang="en-GB" sz="2000" dirty="0">
              <a:solidFill>
                <a:schemeClr val="bg1"/>
              </a:solidFill>
            </a:endParaRPr>
          </a:p>
        </p:txBody>
      </p:sp>
    </p:spTree>
    <p:extLst>
      <p:ext uri="{BB962C8B-B14F-4D97-AF65-F5344CB8AC3E}">
        <p14:creationId xmlns:p14="http://schemas.microsoft.com/office/powerpoint/2010/main" val="2158256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Issues Identified From Previous Experiences </a:t>
            </a:r>
            <a:endParaRPr lang="en-GB" dirty="0"/>
          </a:p>
        </p:txBody>
      </p:sp>
      <p:sp>
        <p:nvSpPr>
          <p:cNvPr id="3" name="Content Placeholder 2"/>
          <p:cNvSpPr>
            <a:spLocks noGrp="1"/>
          </p:cNvSpPr>
          <p:nvPr>
            <p:ph idx="1"/>
          </p:nvPr>
        </p:nvSpPr>
        <p:spPr>
          <a:xfrm>
            <a:off x="628650" y="1825625"/>
            <a:ext cx="8382000" cy="4203700"/>
          </a:xfrm>
        </p:spPr>
        <p:txBody>
          <a:bodyPr>
            <a:normAutofit fontScale="70000" lnSpcReduction="20000"/>
          </a:bodyPr>
          <a:lstStyle/>
          <a:p>
            <a:r>
              <a:rPr lang="en-GB" dirty="0" smtClean="0"/>
              <a:t>Controlling information across various university systems is tough:</a:t>
            </a:r>
          </a:p>
          <a:p>
            <a:pPr lvl="1"/>
            <a:r>
              <a:rPr lang="en-GB" dirty="0" smtClean="0"/>
              <a:t>Intranets are centrally controlled, but by whom?</a:t>
            </a:r>
          </a:p>
          <a:p>
            <a:pPr lvl="1"/>
            <a:r>
              <a:rPr lang="en-GB" dirty="0" smtClean="0"/>
              <a:t>VLEs are locally controlled, but can be out of date.</a:t>
            </a:r>
          </a:p>
          <a:p>
            <a:pPr lvl="1"/>
            <a:r>
              <a:rPr lang="en-GB" dirty="0" smtClean="0"/>
              <a:t>Navigation is </a:t>
            </a:r>
            <a:r>
              <a:rPr lang="en-GB" b="1" u="sng" dirty="0" smtClean="0"/>
              <a:t>almost always</a:t>
            </a:r>
            <a:r>
              <a:rPr lang="en-GB" dirty="0" smtClean="0"/>
              <a:t> a nightmare.</a:t>
            </a:r>
          </a:p>
          <a:p>
            <a:r>
              <a:rPr lang="en-GB" dirty="0" smtClean="0"/>
              <a:t>Students are forced to navigate information, through terminology they may not understand / know.</a:t>
            </a:r>
          </a:p>
          <a:p>
            <a:r>
              <a:rPr lang="en-GB" dirty="0" smtClean="0"/>
              <a:t>Students are increasingly used to easy access to information, on demand, regardless of time of day.</a:t>
            </a:r>
          </a:p>
          <a:p>
            <a:r>
              <a:rPr lang="en-GB" dirty="0" smtClean="0"/>
              <a:t>Quality of software is important. People won’t access unreliable solutions.</a:t>
            </a:r>
            <a:endParaRPr lang="en-GB" dirty="0"/>
          </a:p>
        </p:txBody>
      </p:sp>
    </p:spTree>
    <p:extLst>
      <p:ext uri="{BB962C8B-B14F-4D97-AF65-F5344CB8AC3E}">
        <p14:creationId xmlns:p14="http://schemas.microsoft.com/office/powerpoint/2010/main" val="3588003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Students are Technophiles. </a:t>
            </a:r>
            <a:endParaRPr lang="en-GB" dirty="0"/>
          </a:p>
        </p:txBody>
      </p:sp>
      <p:grpSp>
        <p:nvGrpSpPr>
          <p:cNvPr id="6" name="Group 5"/>
          <p:cNvGrpSpPr/>
          <p:nvPr/>
        </p:nvGrpSpPr>
        <p:grpSpPr>
          <a:xfrm>
            <a:off x="3604273" y="1081848"/>
            <a:ext cx="1476045" cy="636073"/>
            <a:chOff x="3604273" y="1081848"/>
            <a:chExt cx="1476045" cy="636073"/>
          </a:xfrm>
        </p:grpSpPr>
        <p:sp>
          <p:nvSpPr>
            <p:cNvPr id="4" name="TextBox 3"/>
            <p:cNvSpPr txBox="1"/>
            <p:nvPr/>
          </p:nvSpPr>
          <p:spPr>
            <a:xfrm rot="20119664">
              <a:off x="3604273" y="1081848"/>
              <a:ext cx="389850"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V</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3799198" y="1256256"/>
              <a:ext cx="1281120"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(Mainly)</a:t>
              </a:r>
              <a:endParaRPr lang="en-GB" sz="2400" dirty="0">
                <a:latin typeface="Arial" panose="020B0604020202020204" pitchFamily="34" charset="0"/>
                <a:cs typeface="Arial" panose="020B0604020202020204" pitchFamily="34" charset="0"/>
              </a:endParaRPr>
            </a:p>
          </p:txBody>
        </p:sp>
      </p:grpSp>
      <p:sp>
        <p:nvSpPr>
          <p:cNvPr id="8" name="Google Shape;156;p29"/>
          <p:cNvSpPr/>
          <p:nvPr/>
        </p:nvSpPr>
        <p:spPr>
          <a:xfrm>
            <a:off x="766951" y="1838511"/>
            <a:ext cx="7748400" cy="1149104"/>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Clr>
                <a:schemeClr val="dk1"/>
              </a:buClr>
              <a:buSzPts val="1100"/>
              <a:buFont typeface="Arial"/>
              <a:buNone/>
            </a:pPr>
            <a:r>
              <a:rPr lang="en-GB" sz="2000" b="1" dirty="0" smtClean="0">
                <a:solidFill>
                  <a:srgbClr val="434343"/>
                </a:solidFill>
                <a:latin typeface="Arial" panose="020B0604020202020204" pitchFamily="34" charset="0"/>
                <a:cs typeface="Arial" panose="020B0604020202020204" pitchFamily="34" charset="0"/>
              </a:rPr>
              <a:t>A Smartphone in </a:t>
            </a:r>
            <a:r>
              <a:rPr lang="en-GB" sz="2000" b="1" dirty="0">
                <a:solidFill>
                  <a:srgbClr val="434343"/>
                </a:solidFill>
                <a:latin typeface="Arial" panose="020B0604020202020204" pitchFamily="34" charset="0"/>
                <a:cs typeface="Arial" panose="020B0604020202020204" pitchFamily="34" charset="0"/>
              </a:rPr>
              <a:t>every pocket</a:t>
            </a:r>
            <a:endParaRPr sz="2000" b="1"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0"/>
              </a:spcAft>
              <a:buNone/>
            </a:pPr>
            <a:r>
              <a:rPr lang="en-GB" sz="1800" dirty="0">
                <a:solidFill>
                  <a:schemeClr val="dk2"/>
                </a:solidFill>
                <a:latin typeface="Arial" panose="020B0604020202020204" pitchFamily="34" charset="0"/>
                <a:cs typeface="Arial" panose="020B0604020202020204" pitchFamily="34" charset="0"/>
              </a:rPr>
              <a:t>Every student has (or can affordably get) a Smartphone. Adoption amongst teenagers &gt; 96% in </a:t>
            </a:r>
            <a:r>
              <a:rPr lang="en-GB" sz="1800" dirty="0" smtClean="0">
                <a:solidFill>
                  <a:schemeClr val="dk2"/>
                </a:solidFill>
                <a:latin typeface="Arial" panose="020B0604020202020204" pitchFamily="34" charset="0"/>
                <a:cs typeface="Arial" panose="020B0604020202020204" pitchFamily="34" charset="0"/>
              </a:rPr>
              <a:t>2018</a:t>
            </a:r>
            <a:r>
              <a:rPr lang="en-GB" sz="1800" baseline="30000" dirty="0" smtClean="0">
                <a:solidFill>
                  <a:schemeClr val="dk2"/>
                </a:solidFill>
                <a:latin typeface="Arial" panose="020B0604020202020204" pitchFamily="34" charset="0"/>
                <a:cs typeface="Arial" panose="020B0604020202020204" pitchFamily="34" charset="0"/>
              </a:rPr>
              <a:t>1</a:t>
            </a:r>
            <a:endParaRPr dirty="0">
              <a:solidFill>
                <a:srgbClr val="434343"/>
              </a:solidFill>
              <a:latin typeface="Arial" panose="020B0604020202020204" pitchFamily="34" charset="0"/>
              <a:cs typeface="Arial" panose="020B0604020202020204" pitchFamily="34" charset="0"/>
            </a:endParaRPr>
          </a:p>
        </p:txBody>
      </p:sp>
      <p:sp>
        <p:nvSpPr>
          <p:cNvPr id="9" name="Google Shape;157;p29"/>
          <p:cNvSpPr/>
          <p:nvPr/>
        </p:nvSpPr>
        <p:spPr>
          <a:xfrm>
            <a:off x="766951" y="3159064"/>
            <a:ext cx="7748400" cy="1132003"/>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Clr>
                <a:schemeClr val="dk1"/>
              </a:buClr>
              <a:buSzPts val="1100"/>
              <a:buFont typeface="Arial"/>
              <a:buNone/>
            </a:pPr>
            <a:r>
              <a:rPr lang="en-GB" sz="2000" b="1" dirty="0" smtClean="0">
                <a:solidFill>
                  <a:srgbClr val="434343"/>
                </a:solidFill>
                <a:latin typeface="Arial" panose="020B0604020202020204" pitchFamily="34" charset="0"/>
                <a:cs typeface="Arial" panose="020B0604020202020204" pitchFamily="34" charset="0"/>
              </a:rPr>
              <a:t>Smartphones are the </a:t>
            </a:r>
            <a:r>
              <a:rPr lang="en-GB" sz="2000" b="1" dirty="0">
                <a:solidFill>
                  <a:srgbClr val="434343"/>
                </a:solidFill>
                <a:latin typeface="Arial" panose="020B0604020202020204" pitchFamily="34" charset="0"/>
                <a:cs typeface="Arial" panose="020B0604020202020204" pitchFamily="34" charset="0"/>
              </a:rPr>
              <a:t>device of choice</a:t>
            </a:r>
            <a:endParaRPr sz="2000" b="1" dirty="0">
              <a:solidFill>
                <a:srgbClr val="434343"/>
              </a:solidFill>
              <a:latin typeface="Arial" panose="020B0604020202020204" pitchFamily="34" charset="0"/>
              <a:cs typeface="Arial" panose="020B0604020202020204" pitchFamily="34" charset="0"/>
            </a:endParaRPr>
          </a:p>
          <a:p>
            <a:pPr marL="0" lvl="0" indent="0" algn="ctr" rtl="0">
              <a:lnSpc>
                <a:spcPct val="120000"/>
              </a:lnSpc>
              <a:spcBef>
                <a:spcPts val="200"/>
              </a:spcBef>
              <a:spcAft>
                <a:spcPts val="0"/>
              </a:spcAft>
              <a:buClr>
                <a:schemeClr val="dk1"/>
              </a:buClr>
              <a:buSzPts val="1100"/>
              <a:buFont typeface="Arial"/>
              <a:buNone/>
            </a:pPr>
            <a:r>
              <a:rPr lang="en-GB" sz="1800" dirty="0">
                <a:solidFill>
                  <a:schemeClr val="dk2"/>
                </a:solidFill>
                <a:latin typeface="Arial" panose="020B0604020202020204" pitchFamily="34" charset="0"/>
                <a:cs typeface="Arial" panose="020B0604020202020204" pitchFamily="34" charset="0"/>
              </a:rPr>
              <a:t>Smartphones are the #1 choice for 16-25 year olds. Students want their apps, data, and support </a:t>
            </a:r>
            <a:r>
              <a:rPr lang="en-GB" sz="1800" dirty="0" smtClean="0">
                <a:solidFill>
                  <a:schemeClr val="dk2"/>
                </a:solidFill>
                <a:latin typeface="Arial" panose="020B0604020202020204" pitchFamily="34" charset="0"/>
                <a:cs typeface="Arial" panose="020B0604020202020204" pitchFamily="34" charset="0"/>
              </a:rPr>
              <a:t>on-the-move</a:t>
            </a:r>
            <a:r>
              <a:rPr lang="en-GB" sz="1800" baseline="30000" dirty="0" smtClean="0">
                <a:solidFill>
                  <a:schemeClr val="dk2"/>
                </a:solidFill>
                <a:latin typeface="Arial" panose="020B0604020202020204" pitchFamily="34" charset="0"/>
                <a:cs typeface="Arial" panose="020B0604020202020204" pitchFamily="34" charset="0"/>
              </a:rPr>
              <a:t>2</a:t>
            </a:r>
            <a:endParaRPr sz="1800" dirty="0">
              <a:solidFill>
                <a:schemeClr val="dk2"/>
              </a:solidFill>
              <a:latin typeface="Arial" panose="020B0604020202020204" pitchFamily="34" charset="0"/>
              <a:cs typeface="Arial" panose="020B0604020202020204" pitchFamily="34" charset="0"/>
            </a:endParaRPr>
          </a:p>
        </p:txBody>
      </p:sp>
      <p:sp>
        <p:nvSpPr>
          <p:cNvPr id="10" name="Google Shape;158;p29"/>
          <p:cNvSpPr/>
          <p:nvPr/>
        </p:nvSpPr>
        <p:spPr>
          <a:xfrm>
            <a:off x="766951" y="4462516"/>
            <a:ext cx="7748400" cy="1028515"/>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Clr>
                <a:schemeClr val="dk1"/>
              </a:buClr>
              <a:buSzPts val="1100"/>
              <a:buFont typeface="Arial"/>
              <a:buNone/>
            </a:pPr>
            <a:r>
              <a:rPr lang="en-GB" sz="2000" b="1" dirty="0" smtClean="0">
                <a:solidFill>
                  <a:srgbClr val="434343"/>
                </a:solidFill>
                <a:latin typeface="Arial" panose="020B0604020202020204" pitchFamily="34" charset="0"/>
                <a:cs typeface="Arial" panose="020B0604020202020204" pitchFamily="34" charset="0"/>
              </a:rPr>
              <a:t>Smartphones </a:t>
            </a:r>
            <a:r>
              <a:rPr lang="en-GB" sz="2000" b="1" dirty="0">
                <a:solidFill>
                  <a:srgbClr val="434343"/>
                </a:solidFill>
                <a:latin typeface="Arial" panose="020B0604020202020204" pitchFamily="34" charset="0"/>
                <a:cs typeface="Arial" panose="020B0604020202020204" pitchFamily="34" charset="0"/>
              </a:rPr>
              <a:t>where stuff happens</a:t>
            </a:r>
            <a:endParaRPr sz="2000" b="1"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0"/>
              </a:spcAft>
              <a:buNone/>
            </a:pPr>
            <a:r>
              <a:rPr lang="en-GB" sz="1800" dirty="0">
                <a:solidFill>
                  <a:schemeClr val="dk2"/>
                </a:solidFill>
                <a:latin typeface="Arial" panose="020B0604020202020204" pitchFamily="34" charset="0"/>
                <a:cs typeface="Arial" panose="020B0604020202020204" pitchFamily="34" charset="0"/>
              </a:rPr>
              <a:t>Screen-time can significantly exceed contact hours</a:t>
            </a:r>
            <a:r>
              <a:rPr lang="en-GB" sz="1800" baseline="30000" dirty="0">
                <a:solidFill>
                  <a:schemeClr val="dk2"/>
                </a:solidFill>
                <a:latin typeface="Arial" panose="020B0604020202020204" pitchFamily="34" charset="0"/>
                <a:cs typeface="Arial" panose="020B0604020202020204" pitchFamily="34" charset="0"/>
              </a:rPr>
              <a:t>3</a:t>
            </a:r>
            <a:r>
              <a:rPr lang="en-GB" sz="1800" dirty="0">
                <a:solidFill>
                  <a:schemeClr val="dk2"/>
                </a:solidFill>
                <a:latin typeface="Arial" panose="020B0604020202020204" pitchFamily="34" charset="0"/>
                <a:cs typeface="Arial" panose="020B0604020202020204" pitchFamily="34" charset="0"/>
              </a:rPr>
              <a:t>. Students live on their Smartphones, you need to be there </a:t>
            </a:r>
            <a:r>
              <a:rPr lang="en-GB" sz="1800" dirty="0" smtClean="0">
                <a:solidFill>
                  <a:schemeClr val="dk2"/>
                </a:solidFill>
                <a:latin typeface="Arial" panose="020B0604020202020204" pitchFamily="34" charset="0"/>
                <a:cs typeface="Arial" panose="020B0604020202020204" pitchFamily="34" charset="0"/>
              </a:rPr>
              <a:t>too</a:t>
            </a:r>
            <a:endParaRPr sz="1800" dirty="0">
              <a:solidFill>
                <a:schemeClr val="dk2"/>
              </a:solidFill>
              <a:latin typeface="Arial" panose="020B0604020202020204" pitchFamily="34" charset="0"/>
              <a:cs typeface="Arial" panose="020B0604020202020204" pitchFamily="34" charset="0"/>
            </a:endParaRPr>
          </a:p>
        </p:txBody>
      </p:sp>
      <p:sp>
        <p:nvSpPr>
          <p:cNvPr id="12" name="Google Shape;155;p29"/>
          <p:cNvSpPr txBox="1"/>
          <p:nvPr/>
        </p:nvSpPr>
        <p:spPr>
          <a:xfrm>
            <a:off x="87561" y="5894125"/>
            <a:ext cx="4686662" cy="855600"/>
          </a:xfrm>
          <a:prstGeom prst="rect">
            <a:avLst/>
          </a:prstGeom>
          <a:noFill/>
          <a:ln>
            <a:noFill/>
          </a:ln>
        </p:spPr>
        <p:txBody>
          <a:bodyPr spcFirstLastPara="1" wrap="square" lIns="91425" tIns="91425" rIns="91425" bIns="91425" anchor="t" anchorCtr="0">
            <a:noAutofit/>
          </a:bodyPr>
          <a:lstStyle/>
          <a:p>
            <a:pPr marL="457200" indent="-292100">
              <a:buClr>
                <a:srgbClr val="000000"/>
              </a:buClr>
              <a:buSzPts val="1000"/>
              <a:buFont typeface="Arial"/>
              <a:buAutoNum type="arabicPeriod"/>
            </a:pPr>
            <a:r>
              <a:rPr lang="en-GB" sz="1000" kern="0" dirty="0">
                <a:solidFill>
                  <a:srgbClr val="000000"/>
                </a:solidFill>
                <a:latin typeface="Arial"/>
                <a:cs typeface="Arial"/>
                <a:sym typeface="Arial"/>
              </a:rPr>
              <a:t>Deloitte: Global mobile consumer survey 2018, the UK cut</a:t>
            </a:r>
            <a:endParaRPr sz="1000" kern="0" dirty="0">
              <a:solidFill>
                <a:srgbClr val="000000"/>
              </a:solidFill>
              <a:latin typeface="Arial"/>
              <a:cs typeface="Arial"/>
              <a:sym typeface="Arial"/>
            </a:endParaRPr>
          </a:p>
          <a:p>
            <a:pPr marL="457200" indent="-292100">
              <a:buClr>
                <a:srgbClr val="000000"/>
              </a:buClr>
              <a:buSzPts val="1000"/>
              <a:buFont typeface="Arial"/>
              <a:buAutoNum type="arabicPeriod"/>
            </a:pPr>
            <a:r>
              <a:rPr lang="en-GB" sz="1000" kern="0" dirty="0">
                <a:solidFill>
                  <a:srgbClr val="000000"/>
                </a:solidFill>
                <a:latin typeface="Arial"/>
                <a:cs typeface="Arial"/>
                <a:sym typeface="Arial"/>
              </a:rPr>
              <a:t>Office for National Statistics: Internet access – households and individuals, Great Britain: 2018</a:t>
            </a:r>
            <a:endParaRPr sz="1000" kern="0" dirty="0">
              <a:solidFill>
                <a:srgbClr val="000000"/>
              </a:solidFill>
              <a:latin typeface="Arial"/>
              <a:cs typeface="Arial"/>
              <a:sym typeface="Arial"/>
            </a:endParaRPr>
          </a:p>
          <a:p>
            <a:pPr marL="457200" indent="-292100">
              <a:buClr>
                <a:srgbClr val="000000"/>
              </a:buClr>
              <a:buSzPts val="1000"/>
              <a:buFont typeface="Arial"/>
              <a:buAutoNum type="arabicPeriod"/>
            </a:pPr>
            <a:r>
              <a:rPr lang="en-GB" sz="1000" kern="0" dirty="0">
                <a:solidFill>
                  <a:srgbClr val="000000"/>
                </a:solidFill>
                <a:latin typeface="Arial"/>
                <a:cs typeface="Arial"/>
                <a:sym typeface="Arial"/>
              </a:rPr>
              <a:t>Ofcom: The communications market, 2018</a:t>
            </a:r>
            <a:endParaRPr sz="1000" kern="0" dirty="0">
              <a:solidFill>
                <a:srgbClr val="000000"/>
              </a:solidFill>
              <a:latin typeface="Arial"/>
              <a:cs typeface="Arial"/>
              <a:sym typeface="Arial"/>
            </a:endParaRPr>
          </a:p>
        </p:txBody>
      </p:sp>
    </p:spTree>
    <p:extLst>
      <p:ext uri="{BB962C8B-B14F-4D97-AF65-F5344CB8AC3E}">
        <p14:creationId xmlns:p14="http://schemas.microsoft.com/office/powerpoint/2010/main" val="4027318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Google Shape;206;p24"/>
          <p:cNvCxnSpPr/>
          <p:nvPr/>
        </p:nvCxnSpPr>
        <p:spPr>
          <a:xfrm>
            <a:off x="4600870" y="0"/>
            <a:ext cx="6300" cy="5820508"/>
          </a:xfrm>
          <a:prstGeom prst="straightConnector1">
            <a:avLst/>
          </a:prstGeom>
          <a:noFill/>
          <a:ln w="76200" cap="flat" cmpd="sng">
            <a:solidFill>
              <a:srgbClr val="B7B7B7"/>
            </a:solidFill>
            <a:prstDash val="solid"/>
            <a:round/>
            <a:headEnd type="none" w="med" len="med"/>
            <a:tailEnd type="none" w="med" len="med"/>
          </a:ln>
        </p:spPr>
      </p:cxnSp>
      <p:cxnSp>
        <p:nvCxnSpPr>
          <p:cNvPr id="59" name="Google Shape;207;p24"/>
          <p:cNvCxnSpPr/>
          <p:nvPr/>
        </p:nvCxnSpPr>
        <p:spPr>
          <a:xfrm flipH="1">
            <a:off x="28870" y="2910254"/>
            <a:ext cx="8965661" cy="0"/>
          </a:xfrm>
          <a:prstGeom prst="straightConnector1">
            <a:avLst/>
          </a:prstGeom>
          <a:noFill/>
          <a:ln w="76200" cap="flat" cmpd="sng">
            <a:solidFill>
              <a:srgbClr val="B7B7B7"/>
            </a:solidFill>
            <a:prstDash val="solid"/>
            <a:round/>
            <a:headEnd type="none" w="med" len="med"/>
            <a:tailEnd type="none" w="med" len="med"/>
          </a:ln>
        </p:spPr>
      </p:cxnSp>
      <p:sp>
        <p:nvSpPr>
          <p:cNvPr id="66" name="Google Shape;208;p24"/>
          <p:cNvSpPr txBox="1"/>
          <p:nvPr/>
        </p:nvSpPr>
        <p:spPr>
          <a:xfrm>
            <a:off x="2300435" y="5370508"/>
            <a:ext cx="460087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solidFill>
                  <a:srgbClr val="7030A0"/>
                </a:solidFill>
                <a:latin typeface="Arial" panose="020B0604020202020204" pitchFamily="34" charset="0"/>
                <a:cs typeface="Arial" panose="020B0604020202020204" pitchFamily="34" charset="0"/>
              </a:rPr>
              <a:t>Transactional / Systems of Record</a:t>
            </a:r>
            <a:endParaRPr b="1" dirty="0">
              <a:solidFill>
                <a:srgbClr val="7030A0"/>
              </a:solidFill>
              <a:latin typeface="Arial" panose="020B0604020202020204" pitchFamily="34" charset="0"/>
              <a:cs typeface="Arial" panose="020B0604020202020204" pitchFamily="34" charset="0"/>
            </a:endParaRPr>
          </a:p>
        </p:txBody>
      </p:sp>
      <p:sp>
        <p:nvSpPr>
          <p:cNvPr id="67" name="Google Shape;209;p24"/>
          <p:cNvSpPr txBox="1"/>
          <p:nvPr/>
        </p:nvSpPr>
        <p:spPr>
          <a:xfrm>
            <a:off x="2300435" y="0"/>
            <a:ext cx="4600870" cy="4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solidFill>
                  <a:srgbClr val="7030A0"/>
                </a:solidFill>
                <a:latin typeface="Arial" panose="020B0604020202020204" pitchFamily="34" charset="0"/>
                <a:cs typeface="Arial" panose="020B0604020202020204" pitchFamily="34" charset="0"/>
              </a:rPr>
              <a:t>Collaboration and Sharing</a:t>
            </a:r>
            <a:endParaRPr b="1" dirty="0">
              <a:solidFill>
                <a:srgbClr val="7030A0"/>
              </a:solidFill>
              <a:latin typeface="Arial" panose="020B0604020202020204" pitchFamily="34" charset="0"/>
              <a:cs typeface="Arial" panose="020B0604020202020204" pitchFamily="34" charset="0"/>
            </a:endParaRPr>
          </a:p>
        </p:txBody>
      </p:sp>
      <p:sp>
        <p:nvSpPr>
          <p:cNvPr id="68" name="Google Shape;210;p24"/>
          <p:cNvSpPr txBox="1"/>
          <p:nvPr/>
        </p:nvSpPr>
        <p:spPr>
          <a:xfrm>
            <a:off x="0" y="853380"/>
            <a:ext cx="450000" cy="4081361"/>
          </a:xfrm>
          <a:prstGeom prst="rect">
            <a:avLst/>
          </a:prstGeom>
          <a:noFill/>
          <a:ln>
            <a:noFill/>
          </a:ln>
        </p:spPr>
        <p:txBody>
          <a:bodyPr spcFirstLastPara="1" vert="vert270" wrap="square" lIns="91425" tIns="91425" rIns="91425" bIns="91425" anchor="t" anchorCtr="0">
            <a:noAutofit/>
          </a:bodyPr>
          <a:lstStyle/>
          <a:p>
            <a:pPr marL="0" lvl="0" indent="0" algn="ctr" rtl="0">
              <a:spcBef>
                <a:spcPts val="0"/>
              </a:spcBef>
              <a:spcAft>
                <a:spcPts val="0"/>
              </a:spcAft>
              <a:buNone/>
            </a:pPr>
            <a:r>
              <a:rPr lang="en-GB" b="1" dirty="0">
                <a:solidFill>
                  <a:srgbClr val="7030A0"/>
                </a:solidFill>
                <a:latin typeface="Arial" panose="020B0604020202020204" pitchFamily="34" charset="0"/>
                <a:cs typeface="Arial" panose="020B0604020202020204" pitchFamily="34" charset="0"/>
              </a:rPr>
              <a:t>Corporate focus and control</a:t>
            </a:r>
            <a:endParaRPr b="1" dirty="0">
              <a:solidFill>
                <a:srgbClr val="7030A0"/>
              </a:solidFill>
              <a:latin typeface="Arial" panose="020B0604020202020204" pitchFamily="34" charset="0"/>
              <a:cs typeface="Arial" panose="020B0604020202020204" pitchFamily="34" charset="0"/>
            </a:endParaRPr>
          </a:p>
        </p:txBody>
      </p:sp>
      <p:sp>
        <p:nvSpPr>
          <p:cNvPr id="69" name="Google Shape;211;p24"/>
          <p:cNvSpPr txBox="1"/>
          <p:nvPr/>
        </p:nvSpPr>
        <p:spPr>
          <a:xfrm>
            <a:off x="8692487" y="853380"/>
            <a:ext cx="451513" cy="4081361"/>
          </a:xfrm>
          <a:prstGeom prst="rect">
            <a:avLst/>
          </a:prstGeom>
          <a:noFill/>
          <a:ln>
            <a:noFill/>
          </a:ln>
        </p:spPr>
        <p:txBody>
          <a:bodyPr spcFirstLastPara="1" vert="vert" wrap="square" lIns="91425" tIns="91425" rIns="91425" bIns="91425" anchor="t" anchorCtr="0">
            <a:noAutofit/>
          </a:bodyPr>
          <a:lstStyle/>
          <a:p>
            <a:pPr marL="0" lvl="0" indent="0" algn="ctr" rtl="0">
              <a:spcBef>
                <a:spcPts val="0"/>
              </a:spcBef>
              <a:spcAft>
                <a:spcPts val="0"/>
              </a:spcAft>
              <a:buNone/>
            </a:pPr>
            <a:r>
              <a:rPr lang="en-GB" b="1" dirty="0">
                <a:solidFill>
                  <a:srgbClr val="7030A0"/>
                </a:solidFill>
                <a:latin typeface="Arial" panose="020B0604020202020204" pitchFamily="34" charset="0"/>
                <a:cs typeface="Arial" panose="020B0604020202020204" pitchFamily="34" charset="0"/>
              </a:rPr>
              <a:t>Student / Faculty  focus and control</a:t>
            </a:r>
            <a:endParaRPr b="1" dirty="0">
              <a:solidFill>
                <a:srgbClr val="7030A0"/>
              </a:solidFill>
              <a:latin typeface="Arial" panose="020B0604020202020204" pitchFamily="34" charset="0"/>
              <a:cs typeface="Arial" panose="020B0604020202020204" pitchFamily="34" charset="0"/>
            </a:endParaRPr>
          </a:p>
        </p:txBody>
      </p:sp>
      <p:sp>
        <p:nvSpPr>
          <p:cNvPr id="71" name="Google Shape;213;p24"/>
          <p:cNvSpPr/>
          <p:nvPr/>
        </p:nvSpPr>
        <p:spPr>
          <a:xfrm>
            <a:off x="2884641" y="832679"/>
            <a:ext cx="1166408" cy="595800"/>
          </a:xfrm>
          <a:prstGeom prst="roundRect">
            <a:avLst>
              <a:gd name="adj" fmla="val 16667"/>
            </a:avLst>
          </a:prstGeom>
          <a:solidFill>
            <a:srgbClr val="BF95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dirty="0">
                <a:solidFill>
                  <a:schemeClr val="lt1"/>
                </a:solidFill>
                <a:latin typeface="Arial" panose="020B0604020202020204" pitchFamily="34" charset="0"/>
                <a:cs typeface="Arial" panose="020B0604020202020204" pitchFamily="34" charset="0"/>
              </a:rPr>
              <a:t>MS teams</a:t>
            </a:r>
            <a:endParaRPr sz="2000" dirty="0">
              <a:solidFill>
                <a:schemeClr val="lt1"/>
              </a:solidFill>
              <a:latin typeface="Arial" panose="020B0604020202020204" pitchFamily="34" charset="0"/>
              <a:cs typeface="Arial" panose="020B0604020202020204" pitchFamily="34" charset="0"/>
            </a:endParaRPr>
          </a:p>
        </p:txBody>
      </p:sp>
      <p:sp>
        <p:nvSpPr>
          <p:cNvPr id="72" name="Google Shape;212;p24"/>
          <p:cNvSpPr/>
          <p:nvPr/>
        </p:nvSpPr>
        <p:spPr>
          <a:xfrm>
            <a:off x="738998" y="608225"/>
            <a:ext cx="928181" cy="595800"/>
          </a:xfrm>
          <a:prstGeom prst="roundRect">
            <a:avLst>
              <a:gd name="adj" fmla="val 16667"/>
            </a:avLst>
          </a:prstGeom>
          <a:solidFill>
            <a:srgbClr val="BF9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000" dirty="0">
                <a:solidFill>
                  <a:schemeClr val="lt1"/>
                </a:solidFill>
                <a:latin typeface="Arial" panose="020B0604020202020204" pitchFamily="34" charset="0"/>
                <a:cs typeface="Arial" panose="020B0604020202020204" pitchFamily="34" charset="0"/>
              </a:rPr>
              <a:t>email</a:t>
            </a:r>
            <a:endParaRPr sz="2000" dirty="0">
              <a:solidFill>
                <a:schemeClr val="lt1"/>
              </a:solidFill>
              <a:latin typeface="Arial" panose="020B0604020202020204" pitchFamily="34" charset="0"/>
              <a:cs typeface="Arial" panose="020B0604020202020204" pitchFamily="34" charset="0"/>
            </a:endParaRPr>
          </a:p>
        </p:txBody>
      </p:sp>
      <p:sp>
        <p:nvSpPr>
          <p:cNvPr id="73" name="Google Shape;214;p24"/>
          <p:cNvSpPr/>
          <p:nvPr/>
        </p:nvSpPr>
        <p:spPr>
          <a:xfrm>
            <a:off x="1758807" y="1819936"/>
            <a:ext cx="1083256" cy="595800"/>
          </a:xfrm>
          <a:prstGeom prst="roundRect">
            <a:avLst>
              <a:gd name="adj" fmla="val 16667"/>
            </a:avLst>
          </a:prstGeom>
          <a:solidFill>
            <a:srgbClr val="BF95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dirty="0" smtClean="0">
                <a:solidFill>
                  <a:schemeClr val="lt1"/>
                </a:solidFill>
                <a:latin typeface="Arial" panose="020B0604020202020204" pitchFamily="34" charset="0"/>
                <a:cs typeface="Arial" panose="020B0604020202020204" pitchFamily="34" charset="0"/>
              </a:rPr>
              <a:t>Office 365</a:t>
            </a:r>
            <a:endParaRPr sz="2000" dirty="0">
              <a:solidFill>
                <a:schemeClr val="lt1"/>
              </a:solidFill>
              <a:latin typeface="Arial" panose="020B0604020202020204" pitchFamily="34" charset="0"/>
              <a:cs typeface="Arial" panose="020B0604020202020204" pitchFamily="34" charset="0"/>
            </a:endParaRPr>
          </a:p>
        </p:txBody>
      </p:sp>
      <p:sp>
        <p:nvSpPr>
          <p:cNvPr id="74" name="Google Shape;217;p24"/>
          <p:cNvSpPr/>
          <p:nvPr/>
        </p:nvSpPr>
        <p:spPr>
          <a:xfrm>
            <a:off x="3162536" y="2230714"/>
            <a:ext cx="1349164" cy="595800"/>
          </a:xfrm>
          <a:prstGeom prst="roundRect">
            <a:avLst>
              <a:gd name="adj" fmla="val 16667"/>
            </a:avLst>
          </a:prstGeom>
          <a:solidFill>
            <a:srgbClr val="BF95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dirty="0" smtClean="0">
                <a:solidFill>
                  <a:schemeClr val="lt1"/>
                </a:solidFill>
                <a:latin typeface="Arial" panose="020B0604020202020204" pitchFamily="34" charset="0"/>
                <a:cs typeface="Arial" panose="020B0604020202020204" pitchFamily="34" charset="0"/>
              </a:rPr>
              <a:t>Moodle App</a:t>
            </a:r>
            <a:endParaRPr sz="2000" dirty="0">
              <a:solidFill>
                <a:schemeClr val="lt1"/>
              </a:solidFill>
              <a:latin typeface="Arial" panose="020B0604020202020204" pitchFamily="34" charset="0"/>
              <a:cs typeface="Arial" panose="020B0604020202020204" pitchFamily="34" charset="0"/>
            </a:endParaRPr>
          </a:p>
        </p:txBody>
      </p:sp>
      <p:sp>
        <p:nvSpPr>
          <p:cNvPr id="84" name="Google Shape;215;p24"/>
          <p:cNvSpPr/>
          <p:nvPr/>
        </p:nvSpPr>
        <p:spPr>
          <a:xfrm>
            <a:off x="681135" y="4837279"/>
            <a:ext cx="1308366" cy="685225"/>
          </a:xfrm>
          <a:prstGeom prst="roundRect">
            <a:avLst>
              <a:gd name="adj" fmla="val 16667"/>
            </a:avLst>
          </a:prstGeom>
          <a:solidFill>
            <a:srgbClr val="BF95DF"/>
          </a:solidFill>
          <a:ln>
            <a:noFill/>
          </a:ln>
        </p:spPr>
        <p:txBody>
          <a:bodyPr spcFirstLastPara="1" wrap="square" lIns="91425" tIns="91425" rIns="91425" bIns="91425" anchor="ctr" anchorCtr="0">
            <a:noAutofit/>
          </a:bodyPr>
          <a:lstStyle/>
          <a:p>
            <a:pPr algn="ctr">
              <a:buClr>
                <a:srgbClr val="000000"/>
              </a:buClr>
              <a:buFont typeface="Arial"/>
              <a:buNone/>
            </a:pPr>
            <a:r>
              <a:rPr lang="en-GB" sz="2000" kern="0" dirty="0" smtClean="0">
                <a:solidFill>
                  <a:srgbClr val="FFFFFF"/>
                </a:solidFill>
                <a:latin typeface="Arial"/>
                <a:cs typeface="Arial"/>
                <a:sym typeface="Arial"/>
              </a:rPr>
              <a:t>Student Records</a:t>
            </a:r>
            <a:endParaRPr sz="2000" kern="0" dirty="0">
              <a:solidFill>
                <a:srgbClr val="FFFFFF"/>
              </a:solidFill>
              <a:latin typeface="Arial"/>
              <a:cs typeface="Arial"/>
              <a:sym typeface="Arial"/>
            </a:endParaRPr>
          </a:p>
        </p:txBody>
      </p:sp>
      <p:sp>
        <p:nvSpPr>
          <p:cNvPr id="85" name="Google Shape;216;p24"/>
          <p:cNvSpPr/>
          <p:nvPr/>
        </p:nvSpPr>
        <p:spPr>
          <a:xfrm>
            <a:off x="3188883" y="4742856"/>
            <a:ext cx="1260853" cy="595800"/>
          </a:xfrm>
          <a:prstGeom prst="roundRect">
            <a:avLst>
              <a:gd name="adj" fmla="val 16667"/>
            </a:avLst>
          </a:prstGeom>
          <a:solidFill>
            <a:srgbClr val="BF95DF"/>
          </a:solidFill>
          <a:ln>
            <a:noFill/>
          </a:ln>
        </p:spPr>
        <p:txBody>
          <a:bodyPr spcFirstLastPara="1" wrap="square" lIns="91425" tIns="91425" rIns="91425" bIns="91425" anchor="ctr" anchorCtr="0">
            <a:noAutofit/>
          </a:bodyPr>
          <a:lstStyle/>
          <a:p>
            <a:pPr algn="ctr">
              <a:buClr>
                <a:srgbClr val="000000"/>
              </a:buClr>
              <a:buFont typeface="Arial"/>
              <a:buNone/>
            </a:pPr>
            <a:r>
              <a:rPr lang="en-GB" sz="2000" kern="0" dirty="0" smtClean="0">
                <a:solidFill>
                  <a:srgbClr val="FFFFFF"/>
                </a:solidFill>
                <a:latin typeface="Arial"/>
                <a:cs typeface="Arial"/>
                <a:sym typeface="Arial"/>
              </a:rPr>
              <a:t>Staff Records</a:t>
            </a:r>
            <a:endParaRPr sz="2000" kern="0" dirty="0">
              <a:solidFill>
                <a:srgbClr val="FFFFFF"/>
              </a:solidFill>
              <a:latin typeface="Arial"/>
              <a:cs typeface="Arial"/>
              <a:sym typeface="Arial"/>
            </a:endParaRPr>
          </a:p>
        </p:txBody>
      </p:sp>
      <p:sp>
        <p:nvSpPr>
          <p:cNvPr id="86" name="Google Shape;217;p24"/>
          <p:cNvSpPr/>
          <p:nvPr/>
        </p:nvSpPr>
        <p:spPr>
          <a:xfrm>
            <a:off x="1018818" y="3410350"/>
            <a:ext cx="1017062" cy="595800"/>
          </a:xfrm>
          <a:prstGeom prst="roundRect">
            <a:avLst>
              <a:gd name="adj" fmla="val 16667"/>
            </a:avLst>
          </a:prstGeom>
          <a:solidFill>
            <a:srgbClr val="BF95DF"/>
          </a:solidFill>
          <a:ln>
            <a:noFill/>
          </a:ln>
        </p:spPr>
        <p:txBody>
          <a:bodyPr spcFirstLastPara="1" wrap="square" lIns="91425" tIns="91425" rIns="91425" bIns="91425" anchor="ctr" anchorCtr="0">
            <a:noAutofit/>
          </a:bodyPr>
          <a:lstStyle/>
          <a:p>
            <a:pPr algn="ctr">
              <a:buClr>
                <a:srgbClr val="000000"/>
              </a:buClr>
              <a:buFont typeface="Arial"/>
              <a:buNone/>
            </a:pPr>
            <a:r>
              <a:rPr lang="en-GB" sz="2000" kern="0" dirty="0" err="1" smtClean="0">
                <a:solidFill>
                  <a:srgbClr val="FFFFFF"/>
                </a:solidFill>
                <a:latin typeface="Arial"/>
                <a:cs typeface="Arial"/>
                <a:sym typeface="Arial"/>
              </a:rPr>
              <a:t>iBCU</a:t>
            </a:r>
            <a:endParaRPr lang="en-GB" sz="2000" kern="0" dirty="0" smtClean="0">
              <a:solidFill>
                <a:srgbClr val="FFFFFF"/>
              </a:solidFill>
              <a:latin typeface="Arial"/>
              <a:cs typeface="Arial"/>
              <a:sym typeface="Arial"/>
            </a:endParaRPr>
          </a:p>
          <a:p>
            <a:pPr algn="ctr">
              <a:buClr>
                <a:srgbClr val="000000"/>
              </a:buClr>
              <a:buFont typeface="Arial"/>
              <a:buNone/>
            </a:pPr>
            <a:r>
              <a:rPr lang="en-GB" sz="2000" kern="0" dirty="0" smtClean="0">
                <a:solidFill>
                  <a:srgbClr val="FFFFFF"/>
                </a:solidFill>
                <a:latin typeface="Arial"/>
                <a:cs typeface="Arial"/>
                <a:sym typeface="Arial"/>
              </a:rPr>
              <a:t>App</a:t>
            </a:r>
            <a:endParaRPr sz="2000" kern="0" dirty="0">
              <a:solidFill>
                <a:srgbClr val="FFFFFF"/>
              </a:solidFill>
              <a:latin typeface="Arial"/>
              <a:cs typeface="Arial"/>
              <a:sym typeface="Arial"/>
            </a:endParaRPr>
          </a:p>
        </p:txBody>
      </p:sp>
      <p:sp>
        <p:nvSpPr>
          <p:cNvPr id="87" name="Google Shape;218;p24"/>
          <p:cNvSpPr/>
          <p:nvPr/>
        </p:nvSpPr>
        <p:spPr>
          <a:xfrm>
            <a:off x="2369895" y="3380812"/>
            <a:ext cx="2064875" cy="595800"/>
          </a:xfrm>
          <a:prstGeom prst="roundRect">
            <a:avLst>
              <a:gd name="adj" fmla="val 16667"/>
            </a:avLst>
          </a:prstGeom>
          <a:solidFill>
            <a:srgbClr val="BF95DF"/>
          </a:solidFill>
          <a:ln>
            <a:noFill/>
          </a:ln>
        </p:spPr>
        <p:txBody>
          <a:bodyPr spcFirstLastPara="1" wrap="square" lIns="91425" tIns="91425" rIns="91425" bIns="91425" anchor="ctr" anchorCtr="0">
            <a:noAutofit/>
          </a:bodyPr>
          <a:lstStyle/>
          <a:p>
            <a:pPr algn="ctr">
              <a:buClr>
                <a:srgbClr val="000000"/>
              </a:buClr>
              <a:buFont typeface="Arial"/>
              <a:buNone/>
            </a:pPr>
            <a:r>
              <a:rPr lang="en-GB" sz="2000" kern="0" dirty="0" smtClean="0">
                <a:solidFill>
                  <a:srgbClr val="FFFFFF"/>
                </a:solidFill>
                <a:latin typeface="Arial"/>
                <a:cs typeface="Arial"/>
                <a:sym typeface="Arial"/>
              </a:rPr>
              <a:t>Student / Staff Intranet</a:t>
            </a:r>
            <a:endParaRPr sz="2000" kern="0" dirty="0">
              <a:solidFill>
                <a:srgbClr val="FFFFFF"/>
              </a:solidFill>
              <a:latin typeface="Arial"/>
              <a:cs typeface="Arial"/>
              <a:sym typeface="Arial"/>
            </a:endParaRPr>
          </a:p>
        </p:txBody>
      </p:sp>
      <p:sp>
        <p:nvSpPr>
          <p:cNvPr id="88" name="Google Shape;217;p24"/>
          <p:cNvSpPr/>
          <p:nvPr/>
        </p:nvSpPr>
        <p:spPr>
          <a:xfrm>
            <a:off x="2053209" y="4170295"/>
            <a:ext cx="740400" cy="595800"/>
          </a:xfrm>
          <a:prstGeom prst="roundRect">
            <a:avLst>
              <a:gd name="adj" fmla="val 16667"/>
            </a:avLst>
          </a:prstGeom>
          <a:solidFill>
            <a:srgbClr val="BF95DF"/>
          </a:solidFill>
          <a:ln>
            <a:noFill/>
          </a:ln>
        </p:spPr>
        <p:txBody>
          <a:bodyPr spcFirstLastPara="1" wrap="square" lIns="91425" tIns="91425" rIns="91425" bIns="91425" anchor="ctr" anchorCtr="0">
            <a:noAutofit/>
          </a:bodyPr>
          <a:lstStyle/>
          <a:p>
            <a:pPr algn="ctr">
              <a:buClr>
                <a:srgbClr val="000000"/>
              </a:buClr>
              <a:buFont typeface="Arial"/>
              <a:buNone/>
            </a:pPr>
            <a:r>
              <a:rPr lang="en-GB" sz="2000" kern="0" dirty="0" smtClean="0">
                <a:solidFill>
                  <a:srgbClr val="FFFFFF"/>
                </a:solidFill>
                <a:latin typeface="Arial"/>
                <a:cs typeface="Arial"/>
                <a:sym typeface="Arial"/>
              </a:rPr>
              <a:t>VLE</a:t>
            </a:r>
            <a:endParaRPr lang="en-GB" sz="2000" kern="0" dirty="0" smtClean="0">
              <a:solidFill>
                <a:srgbClr val="FFFFFF"/>
              </a:solidFill>
              <a:latin typeface="Arial"/>
              <a:cs typeface="Arial"/>
              <a:sym typeface="Arial"/>
            </a:endParaRPr>
          </a:p>
        </p:txBody>
      </p:sp>
      <p:sp>
        <p:nvSpPr>
          <p:cNvPr id="89" name="Google Shape;223;p24"/>
          <p:cNvSpPr txBox="1"/>
          <p:nvPr/>
        </p:nvSpPr>
        <p:spPr>
          <a:xfrm>
            <a:off x="-14495" y="5436208"/>
            <a:ext cx="1927126" cy="3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dirty="0">
                <a:solidFill>
                  <a:srgbClr val="674EA7"/>
                </a:solidFill>
                <a:latin typeface="Arial" panose="020B0604020202020204" pitchFamily="34" charset="0"/>
                <a:cs typeface="Arial" panose="020B0604020202020204" pitchFamily="34" charset="0"/>
              </a:rPr>
              <a:t>Priority IT focus</a:t>
            </a:r>
            <a:endParaRPr sz="1600" b="1" dirty="0">
              <a:solidFill>
                <a:srgbClr val="674EA7"/>
              </a:solidFill>
              <a:latin typeface="Arial" panose="020B0604020202020204" pitchFamily="34" charset="0"/>
              <a:cs typeface="Arial" panose="020B0604020202020204" pitchFamily="34" charset="0"/>
            </a:endParaRPr>
          </a:p>
        </p:txBody>
      </p:sp>
      <p:sp>
        <p:nvSpPr>
          <p:cNvPr id="90" name="Google Shape;224;p24"/>
          <p:cNvSpPr txBox="1"/>
          <p:nvPr/>
        </p:nvSpPr>
        <p:spPr>
          <a:xfrm>
            <a:off x="7067405" y="5284108"/>
            <a:ext cx="1927126" cy="3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dirty="0">
                <a:solidFill>
                  <a:srgbClr val="674EA7"/>
                </a:solidFill>
                <a:latin typeface="Arial" panose="020B0604020202020204" pitchFamily="34" charset="0"/>
                <a:cs typeface="Arial" panose="020B0604020202020204" pitchFamily="34" charset="0"/>
              </a:rPr>
              <a:t>Locally deploy standard IT tools</a:t>
            </a:r>
            <a:endParaRPr sz="1600" b="1" dirty="0">
              <a:solidFill>
                <a:srgbClr val="674EA7"/>
              </a:solidFill>
              <a:latin typeface="Arial" panose="020B0604020202020204" pitchFamily="34" charset="0"/>
              <a:cs typeface="Arial" panose="020B0604020202020204" pitchFamily="34" charset="0"/>
            </a:endParaRPr>
          </a:p>
        </p:txBody>
      </p:sp>
      <p:sp>
        <p:nvSpPr>
          <p:cNvPr id="93" name="Google Shape;221;p24"/>
          <p:cNvSpPr/>
          <p:nvPr/>
        </p:nvSpPr>
        <p:spPr>
          <a:xfrm>
            <a:off x="4842784" y="3245260"/>
            <a:ext cx="1439684" cy="5958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algn="ctr">
              <a:buClr>
                <a:srgbClr val="000000"/>
              </a:buClr>
              <a:buFont typeface="Arial"/>
              <a:buNone/>
            </a:pPr>
            <a:r>
              <a:rPr lang="en-GB" sz="2000" kern="0" dirty="0">
                <a:solidFill>
                  <a:srgbClr val="666666"/>
                </a:solidFill>
                <a:latin typeface="Arial"/>
                <a:cs typeface="Arial"/>
                <a:sym typeface="Arial"/>
              </a:rPr>
              <a:t>Excel Trackers</a:t>
            </a:r>
            <a:endParaRPr sz="2000" kern="0" dirty="0">
              <a:solidFill>
                <a:srgbClr val="666666"/>
              </a:solidFill>
              <a:latin typeface="Arial"/>
              <a:cs typeface="Arial"/>
              <a:sym typeface="Arial"/>
            </a:endParaRPr>
          </a:p>
        </p:txBody>
      </p:sp>
      <p:sp>
        <p:nvSpPr>
          <p:cNvPr id="94" name="Google Shape;222;p24"/>
          <p:cNvSpPr/>
          <p:nvPr/>
        </p:nvSpPr>
        <p:spPr>
          <a:xfrm>
            <a:off x="6414431" y="4075975"/>
            <a:ext cx="1807416" cy="5958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algn="ctr">
              <a:buClr>
                <a:srgbClr val="000000"/>
              </a:buClr>
              <a:buFont typeface="Arial"/>
              <a:buNone/>
            </a:pPr>
            <a:r>
              <a:rPr lang="en-GB" sz="2000" kern="0" dirty="0">
                <a:solidFill>
                  <a:srgbClr val="666666"/>
                </a:solidFill>
                <a:latin typeface="Arial"/>
                <a:cs typeface="Arial"/>
                <a:sym typeface="Arial"/>
              </a:rPr>
              <a:t>Faculty KPIs</a:t>
            </a:r>
            <a:endParaRPr sz="2000" kern="0" dirty="0">
              <a:solidFill>
                <a:srgbClr val="666666"/>
              </a:solidFill>
              <a:latin typeface="Arial"/>
              <a:cs typeface="Arial"/>
              <a:sym typeface="Arial"/>
            </a:endParaRPr>
          </a:p>
        </p:txBody>
      </p:sp>
      <p:sp>
        <p:nvSpPr>
          <p:cNvPr id="102" name="Google Shape;220;p24"/>
          <p:cNvSpPr/>
          <p:nvPr/>
        </p:nvSpPr>
        <p:spPr>
          <a:xfrm>
            <a:off x="4696340" y="615417"/>
            <a:ext cx="1337779" cy="656069"/>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algn="ctr">
              <a:buClr>
                <a:srgbClr val="000000"/>
              </a:buClr>
              <a:buFont typeface="Arial"/>
              <a:buNone/>
            </a:pPr>
            <a:r>
              <a:rPr lang="en-GB" sz="2000" kern="0" dirty="0">
                <a:solidFill>
                  <a:srgbClr val="666666"/>
                </a:solidFill>
                <a:latin typeface="Arial"/>
                <a:cs typeface="Arial"/>
                <a:sym typeface="Arial"/>
              </a:rPr>
              <a:t>FB groups</a:t>
            </a:r>
            <a:endParaRPr sz="2000" kern="0" dirty="0">
              <a:solidFill>
                <a:srgbClr val="666666"/>
              </a:solidFill>
              <a:latin typeface="Arial"/>
              <a:cs typeface="Arial"/>
              <a:sym typeface="Arial"/>
            </a:endParaRPr>
          </a:p>
        </p:txBody>
      </p:sp>
      <p:sp>
        <p:nvSpPr>
          <p:cNvPr id="103" name="Google Shape;226;p24"/>
          <p:cNvSpPr/>
          <p:nvPr/>
        </p:nvSpPr>
        <p:spPr>
          <a:xfrm>
            <a:off x="4773948" y="2042627"/>
            <a:ext cx="1242730" cy="632806"/>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algn="ctr">
              <a:buClr>
                <a:srgbClr val="000000"/>
              </a:buClr>
              <a:buFont typeface="Arial"/>
              <a:buNone/>
            </a:pPr>
            <a:r>
              <a:rPr lang="en-GB" sz="2000" kern="0" dirty="0">
                <a:solidFill>
                  <a:srgbClr val="666666"/>
                </a:solidFill>
                <a:latin typeface="Arial"/>
                <a:cs typeface="Arial"/>
                <a:sym typeface="Arial"/>
              </a:rPr>
              <a:t>Twitter feed</a:t>
            </a:r>
            <a:endParaRPr sz="2000" kern="0" dirty="0">
              <a:solidFill>
                <a:srgbClr val="666666"/>
              </a:solidFill>
              <a:latin typeface="Arial"/>
              <a:cs typeface="Arial"/>
              <a:sym typeface="Arial"/>
            </a:endParaRPr>
          </a:p>
        </p:txBody>
      </p:sp>
      <p:sp>
        <p:nvSpPr>
          <p:cNvPr id="104" name="Google Shape;227;p24"/>
          <p:cNvSpPr/>
          <p:nvPr/>
        </p:nvSpPr>
        <p:spPr>
          <a:xfrm>
            <a:off x="6144110" y="1504265"/>
            <a:ext cx="1655555" cy="635525"/>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algn="ctr">
              <a:buClr>
                <a:srgbClr val="000000"/>
              </a:buClr>
              <a:buFont typeface="Arial"/>
              <a:buNone/>
            </a:pPr>
            <a:r>
              <a:rPr lang="en-GB" sz="2000" kern="0" dirty="0">
                <a:solidFill>
                  <a:srgbClr val="666666"/>
                </a:solidFill>
                <a:latin typeface="Arial"/>
                <a:cs typeface="Arial"/>
                <a:sym typeface="Arial"/>
              </a:rPr>
              <a:t>Survey Monkey</a:t>
            </a:r>
            <a:endParaRPr sz="2000" kern="0" dirty="0">
              <a:solidFill>
                <a:srgbClr val="666666"/>
              </a:solidFill>
              <a:latin typeface="Arial"/>
              <a:cs typeface="Arial"/>
              <a:sym typeface="Arial"/>
            </a:endParaRPr>
          </a:p>
        </p:txBody>
      </p:sp>
      <p:grpSp>
        <p:nvGrpSpPr>
          <p:cNvPr id="119" name="Group 118"/>
          <p:cNvGrpSpPr/>
          <p:nvPr/>
        </p:nvGrpSpPr>
        <p:grpSpPr>
          <a:xfrm>
            <a:off x="738998" y="608225"/>
            <a:ext cx="5777154" cy="4722299"/>
            <a:chOff x="738998" y="605814"/>
            <a:chExt cx="5777154" cy="4722299"/>
          </a:xfrm>
        </p:grpSpPr>
        <p:grpSp>
          <p:nvGrpSpPr>
            <p:cNvPr id="110" name="Group 109"/>
            <p:cNvGrpSpPr/>
            <p:nvPr/>
          </p:nvGrpSpPr>
          <p:grpSpPr>
            <a:xfrm>
              <a:off x="738998" y="605814"/>
              <a:ext cx="3772702" cy="4157870"/>
              <a:chOff x="738998" y="605814"/>
              <a:chExt cx="3772702" cy="4157870"/>
            </a:xfrm>
            <a:solidFill>
              <a:schemeClr val="accent4">
                <a:lumMod val="40000"/>
                <a:lumOff val="60000"/>
              </a:schemeClr>
            </a:solidFill>
          </p:grpSpPr>
          <p:sp>
            <p:nvSpPr>
              <p:cNvPr id="105" name="Google Shape;212;p24"/>
              <p:cNvSpPr/>
              <p:nvPr/>
            </p:nvSpPr>
            <p:spPr>
              <a:xfrm>
                <a:off x="738998" y="605814"/>
                <a:ext cx="928181" cy="5958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000" dirty="0">
                    <a:solidFill>
                      <a:schemeClr val="tx1">
                        <a:lumMod val="65000"/>
                        <a:lumOff val="35000"/>
                      </a:schemeClr>
                    </a:solidFill>
                    <a:latin typeface="Arial" panose="020B0604020202020204" pitchFamily="34" charset="0"/>
                    <a:cs typeface="Arial" panose="020B0604020202020204" pitchFamily="34" charset="0"/>
                  </a:rPr>
                  <a:t>email</a:t>
                </a:r>
                <a:endParaRPr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6" name="Google Shape;217;p24"/>
              <p:cNvSpPr/>
              <p:nvPr/>
            </p:nvSpPr>
            <p:spPr>
              <a:xfrm>
                <a:off x="3162536" y="2228303"/>
                <a:ext cx="1349164" cy="5958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dirty="0" smtClean="0">
                    <a:solidFill>
                      <a:schemeClr val="tx1">
                        <a:lumMod val="65000"/>
                        <a:lumOff val="35000"/>
                      </a:schemeClr>
                    </a:solidFill>
                    <a:latin typeface="Arial" panose="020B0604020202020204" pitchFamily="34" charset="0"/>
                    <a:cs typeface="Arial" panose="020B0604020202020204" pitchFamily="34" charset="0"/>
                  </a:rPr>
                  <a:t>Moodle App</a:t>
                </a:r>
                <a:endParaRPr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7" name="Google Shape;217;p24"/>
              <p:cNvSpPr/>
              <p:nvPr/>
            </p:nvSpPr>
            <p:spPr>
              <a:xfrm>
                <a:off x="1018818" y="3407939"/>
                <a:ext cx="1017062" cy="595800"/>
              </a:xfrm>
              <a:prstGeom prst="roundRect">
                <a:avLst>
                  <a:gd name="adj" fmla="val 16667"/>
                </a:avLst>
              </a:prstGeom>
              <a:grpFill/>
              <a:ln>
                <a:noFill/>
              </a:ln>
            </p:spPr>
            <p:txBody>
              <a:bodyPr spcFirstLastPara="1" wrap="square" lIns="91425" tIns="91425" rIns="91425" bIns="91425" anchor="ctr" anchorCtr="0">
                <a:noAutofit/>
              </a:bodyPr>
              <a:lstStyle/>
              <a:p>
                <a:pPr algn="ctr">
                  <a:buClr>
                    <a:srgbClr val="000000"/>
                  </a:buClr>
                  <a:buFont typeface="Arial"/>
                  <a:buNone/>
                </a:pPr>
                <a:r>
                  <a:rPr lang="en-GB" sz="2000" kern="0" dirty="0" err="1" smtClean="0">
                    <a:solidFill>
                      <a:schemeClr val="tx1">
                        <a:lumMod val="65000"/>
                        <a:lumOff val="35000"/>
                      </a:schemeClr>
                    </a:solidFill>
                    <a:latin typeface="Arial"/>
                    <a:cs typeface="Arial"/>
                    <a:sym typeface="Arial"/>
                  </a:rPr>
                  <a:t>iBCU</a:t>
                </a:r>
                <a:endParaRPr lang="en-GB" sz="2000" kern="0" dirty="0" smtClean="0">
                  <a:solidFill>
                    <a:schemeClr val="tx1">
                      <a:lumMod val="65000"/>
                      <a:lumOff val="35000"/>
                    </a:schemeClr>
                  </a:solidFill>
                  <a:latin typeface="Arial"/>
                  <a:cs typeface="Arial"/>
                  <a:sym typeface="Arial"/>
                </a:endParaRPr>
              </a:p>
              <a:p>
                <a:pPr algn="ctr">
                  <a:buClr>
                    <a:srgbClr val="000000"/>
                  </a:buClr>
                  <a:buFont typeface="Arial"/>
                  <a:buNone/>
                </a:pPr>
                <a:r>
                  <a:rPr lang="en-GB" sz="2000" kern="0" dirty="0" smtClean="0">
                    <a:solidFill>
                      <a:schemeClr val="tx1">
                        <a:lumMod val="65000"/>
                        <a:lumOff val="35000"/>
                      </a:schemeClr>
                    </a:solidFill>
                    <a:latin typeface="Arial"/>
                    <a:cs typeface="Arial"/>
                    <a:sym typeface="Arial"/>
                  </a:rPr>
                  <a:t>App</a:t>
                </a:r>
                <a:endParaRPr sz="2000" kern="0" dirty="0">
                  <a:solidFill>
                    <a:schemeClr val="tx1">
                      <a:lumMod val="65000"/>
                      <a:lumOff val="35000"/>
                    </a:schemeClr>
                  </a:solidFill>
                  <a:latin typeface="Arial"/>
                  <a:cs typeface="Arial"/>
                  <a:sym typeface="Arial"/>
                </a:endParaRPr>
              </a:p>
            </p:txBody>
          </p:sp>
          <p:sp>
            <p:nvSpPr>
              <p:cNvPr id="108" name="Google Shape;218;p24"/>
              <p:cNvSpPr/>
              <p:nvPr/>
            </p:nvSpPr>
            <p:spPr>
              <a:xfrm>
                <a:off x="2369895" y="3378401"/>
                <a:ext cx="2064875" cy="595800"/>
              </a:xfrm>
              <a:prstGeom prst="roundRect">
                <a:avLst>
                  <a:gd name="adj" fmla="val 16667"/>
                </a:avLst>
              </a:prstGeom>
              <a:grpFill/>
              <a:ln>
                <a:noFill/>
              </a:ln>
            </p:spPr>
            <p:txBody>
              <a:bodyPr spcFirstLastPara="1" wrap="square" lIns="91425" tIns="91425" rIns="91425" bIns="91425" anchor="ctr" anchorCtr="0">
                <a:noAutofit/>
              </a:bodyPr>
              <a:lstStyle/>
              <a:p>
                <a:pPr algn="ctr">
                  <a:buClr>
                    <a:srgbClr val="000000"/>
                  </a:buClr>
                  <a:buFont typeface="Arial"/>
                  <a:buNone/>
                </a:pPr>
                <a:r>
                  <a:rPr lang="en-GB" sz="2000" kern="0" dirty="0" smtClean="0">
                    <a:solidFill>
                      <a:schemeClr val="tx1">
                        <a:lumMod val="65000"/>
                        <a:lumOff val="35000"/>
                      </a:schemeClr>
                    </a:solidFill>
                    <a:latin typeface="Arial"/>
                    <a:cs typeface="Arial"/>
                    <a:sym typeface="Arial"/>
                  </a:rPr>
                  <a:t>Student / Staff Intranet</a:t>
                </a:r>
                <a:endParaRPr sz="2000" kern="0" dirty="0">
                  <a:solidFill>
                    <a:schemeClr val="tx1">
                      <a:lumMod val="65000"/>
                      <a:lumOff val="35000"/>
                    </a:schemeClr>
                  </a:solidFill>
                  <a:latin typeface="Arial"/>
                  <a:cs typeface="Arial"/>
                  <a:sym typeface="Arial"/>
                </a:endParaRPr>
              </a:p>
            </p:txBody>
          </p:sp>
          <p:sp>
            <p:nvSpPr>
              <p:cNvPr id="109" name="Google Shape;217;p24"/>
              <p:cNvSpPr/>
              <p:nvPr/>
            </p:nvSpPr>
            <p:spPr>
              <a:xfrm>
                <a:off x="2053209" y="4167884"/>
                <a:ext cx="740400" cy="595800"/>
              </a:xfrm>
              <a:prstGeom prst="roundRect">
                <a:avLst>
                  <a:gd name="adj" fmla="val 16667"/>
                </a:avLst>
              </a:prstGeom>
              <a:grpFill/>
              <a:ln>
                <a:noFill/>
              </a:ln>
            </p:spPr>
            <p:txBody>
              <a:bodyPr spcFirstLastPara="1" wrap="square" lIns="91425" tIns="91425" rIns="91425" bIns="91425" anchor="ctr" anchorCtr="0">
                <a:noAutofit/>
              </a:bodyPr>
              <a:lstStyle/>
              <a:p>
                <a:pPr algn="ctr">
                  <a:buClr>
                    <a:srgbClr val="000000"/>
                  </a:buClr>
                  <a:buFont typeface="Arial"/>
                  <a:buNone/>
                </a:pPr>
                <a:r>
                  <a:rPr lang="en-GB" sz="2000" kern="0" dirty="0" smtClean="0">
                    <a:solidFill>
                      <a:schemeClr val="tx1">
                        <a:lumMod val="65000"/>
                        <a:lumOff val="35000"/>
                      </a:schemeClr>
                    </a:solidFill>
                    <a:latin typeface="Arial"/>
                    <a:cs typeface="Arial"/>
                    <a:sym typeface="Arial"/>
                  </a:rPr>
                  <a:t>VLE</a:t>
                </a:r>
                <a:endParaRPr lang="en-GB" sz="2000" kern="0" dirty="0" smtClean="0">
                  <a:solidFill>
                    <a:schemeClr val="tx1">
                      <a:lumMod val="65000"/>
                      <a:lumOff val="35000"/>
                    </a:schemeClr>
                  </a:solidFill>
                  <a:latin typeface="Arial"/>
                  <a:cs typeface="Arial"/>
                  <a:sym typeface="Arial"/>
                </a:endParaRPr>
              </a:p>
            </p:txBody>
          </p:sp>
        </p:grpSp>
        <p:sp>
          <p:nvSpPr>
            <p:cNvPr id="113" name="Rounded Rectangle 112"/>
            <p:cNvSpPr/>
            <p:nvPr/>
          </p:nvSpPr>
          <p:spPr>
            <a:xfrm>
              <a:off x="3031743" y="4425667"/>
              <a:ext cx="3484409" cy="90244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lumMod val="65000"/>
                      <a:lumOff val="35000"/>
                    </a:schemeClr>
                  </a:solidFill>
                  <a:latin typeface="Arial" panose="020B0604020202020204" pitchFamily="34" charset="0"/>
                  <a:cs typeface="Arial" panose="020B0604020202020204" pitchFamily="34" charset="0"/>
                </a:rPr>
                <a:t>What We Encourage / Expect Students to Use</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21" name="Group 120"/>
          <p:cNvGrpSpPr/>
          <p:nvPr/>
        </p:nvGrpSpPr>
        <p:grpSpPr>
          <a:xfrm>
            <a:off x="1758807" y="611686"/>
            <a:ext cx="6568386" cy="3240999"/>
            <a:chOff x="1758807" y="611686"/>
            <a:chExt cx="6568386" cy="3240999"/>
          </a:xfrm>
        </p:grpSpPr>
        <p:grpSp>
          <p:nvGrpSpPr>
            <p:cNvPr id="118" name="Group 117"/>
            <p:cNvGrpSpPr/>
            <p:nvPr/>
          </p:nvGrpSpPr>
          <p:grpSpPr>
            <a:xfrm>
              <a:off x="1758807" y="611686"/>
              <a:ext cx="4275312" cy="2209791"/>
              <a:chOff x="1774831" y="611901"/>
              <a:chExt cx="4275312" cy="2209791"/>
            </a:xfrm>
            <a:solidFill>
              <a:schemeClr val="accent6">
                <a:lumMod val="60000"/>
                <a:lumOff val="40000"/>
              </a:schemeClr>
            </a:solidFill>
          </p:grpSpPr>
          <p:sp>
            <p:nvSpPr>
              <p:cNvPr id="114" name="Google Shape;217;p24"/>
              <p:cNvSpPr/>
              <p:nvPr/>
            </p:nvSpPr>
            <p:spPr>
              <a:xfrm>
                <a:off x="3174581" y="2225892"/>
                <a:ext cx="1349164" cy="5958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dirty="0" smtClean="0">
                    <a:solidFill>
                      <a:schemeClr val="tx1">
                        <a:lumMod val="65000"/>
                        <a:lumOff val="35000"/>
                      </a:schemeClr>
                    </a:solidFill>
                    <a:latin typeface="Arial" panose="020B0604020202020204" pitchFamily="34" charset="0"/>
                    <a:cs typeface="Arial" panose="020B0604020202020204" pitchFamily="34" charset="0"/>
                  </a:rPr>
                  <a:t>Moodle App</a:t>
                </a:r>
                <a:endParaRPr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5" name="Google Shape;214;p24"/>
              <p:cNvSpPr/>
              <p:nvPr/>
            </p:nvSpPr>
            <p:spPr>
              <a:xfrm>
                <a:off x="1774831" y="1816420"/>
                <a:ext cx="1083256" cy="5958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dirty="0" smtClean="0">
                    <a:solidFill>
                      <a:schemeClr val="tx1">
                        <a:lumMod val="65000"/>
                        <a:lumOff val="35000"/>
                      </a:schemeClr>
                    </a:solidFill>
                    <a:latin typeface="Arial" panose="020B0604020202020204" pitchFamily="34" charset="0"/>
                    <a:cs typeface="Arial" panose="020B0604020202020204" pitchFamily="34" charset="0"/>
                  </a:rPr>
                  <a:t>Office 365</a:t>
                </a:r>
                <a:endParaRPr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6" name="Google Shape;220;p24"/>
              <p:cNvSpPr/>
              <p:nvPr/>
            </p:nvSpPr>
            <p:spPr>
              <a:xfrm>
                <a:off x="4712364" y="611901"/>
                <a:ext cx="1337779" cy="656069"/>
              </a:xfrm>
              <a:prstGeom prst="roundRect">
                <a:avLst>
                  <a:gd name="adj" fmla="val 16667"/>
                </a:avLst>
              </a:prstGeom>
              <a:grpFill/>
              <a:ln>
                <a:noFill/>
              </a:ln>
            </p:spPr>
            <p:txBody>
              <a:bodyPr spcFirstLastPara="1" wrap="square" lIns="91425" tIns="91425" rIns="91425" bIns="91425" anchor="ctr" anchorCtr="0">
                <a:noAutofit/>
              </a:bodyPr>
              <a:lstStyle/>
              <a:p>
                <a:pPr algn="ctr">
                  <a:buClr>
                    <a:srgbClr val="000000"/>
                  </a:buClr>
                  <a:buFont typeface="Arial"/>
                  <a:buNone/>
                </a:pPr>
                <a:r>
                  <a:rPr lang="en-GB" sz="2000" kern="0" dirty="0">
                    <a:solidFill>
                      <a:schemeClr val="tx1">
                        <a:lumMod val="65000"/>
                        <a:lumOff val="35000"/>
                      </a:schemeClr>
                    </a:solidFill>
                    <a:latin typeface="Arial"/>
                    <a:cs typeface="Arial"/>
                    <a:sym typeface="Arial"/>
                  </a:rPr>
                  <a:t>FB groups</a:t>
                </a:r>
                <a:endParaRPr sz="2000" kern="0" dirty="0">
                  <a:solidFill>
                    <a:schemeClr val="tx1">
                      <a:lumMod val="65000"/>
                      <a:lumOff val="35000"/>
                    </a:schemeClr>
                  </a:solidFill>
                  <a:latin typeface="Arial"/>
                  <a:cs typeface="Arial"/>
                  <a:sym typeface="Arial"/>
                </a:endParaRPr>
              </a:p>
            </p:txBody>
          </p:sp>
          <p:sp>
            <p:nvSpPr>
              <p:cNvPr id="117" name="Google Shape;226;p24"/>
              <p:cNvSpPr/>
              <p:nvPr/>
            </p:nvSpPr>
            <p:spPr>
              <a:xfrm>
                <a:off x="4789972" y="2039111"/>
                <a:ext cx="1242730" cy="632806"/>
              </a:xfrm>
              <a:prstGeom prst="roundRect">
                <a:avLst>
                  <a:gd name="adj" fmla="val 16667"/>
                </a:avLst>
              </a:prstGeom>
              <a:grpFill/>
              <a:ln>
                <a:noFill/>
              </a:ln>
            </p:spPr>
            <p:txBody>
              <a:bodyPr spcFirstLastPara="1" wrap="square" lIns="91425" tIns="91425" rIns="91425" bIns="91425" anchor="ctr" anchorCtr="0">
                <a:noAutofit/>
              </a:bodyPr>
              <a:lstStyle/>
              <a:p>
                <a:pPr algn="ctr">
                  <a:buClr>
                    <a:srgbClr val="000000"/>
                  </a:buClr>
                  <a:buFont typeface="Arial"/>
                  <a:buNone/>
                </a:pPr>
                <a:r>
                  <a:rPr lang="en-GB" sz="2000" kern="0" dirty="0">
                    <a:solidFill>
                      <a:schemeClr val="tx1">
                        <a:lumMod val="65000"/>
                        <a:lumOff val="35000"/>
                      </a:schemeClr>
                    </a:solidFill>
                    <a:latin typeface="Arial"/>
                    <a:cs typeface="Arial"/>
                    <a:sym typeface="Arial"/>
                  </a:rPr>
                  <a:t>Twitter feed</a:t>
                </a:r>
                <a:endParaRPr sz="2000" kern="0" dirty="0">
                  <a:solidFill>
                    <a:schemeClr val="tx1">
                      <a:lumMod val="65000"/>
                      <a:lumOff val="35000"/>
                    </a:schemeClr>
                  </a:solidFill>
                  <a:latin typeface="Arial"/>
                  <a:cs typeface="Arial"/>
                  <a:sym typeface="Arial"/>
                </a:endParaRPr>
              </a:p>
            </p:txBody>
          </p:sp>
        </p:grpSp>
        <p:sp>
          <p:nvSpPr>
            <p:cNvPr id="120" name="Rounded Rectangle 119"/>
            <p:cNvSpPr/>
            <p:nvPr/>
          </p:nvSpPr>
          <p:spPr>
            <a:xfrm>
              <a:off x="4842784" y="2950239"/>
              <a:ext cx="3484409" cy="90244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lumMod val="65000"/>
                      <a:lumOff val="35000"/>
                    </a:schemeClr>
                  </a:solidFill>
                  <a:latin typeface="Arial" panose="020B0604020202020204" pitchFamily="34" charset="0"/>
                  <a:cs typeface="Arial" panose="020B0604020202020204" pitchFamily="34" charset="0"/>
                </a:rPr>
                <a:t>What Students </a:t>
              </a:r>
              <a:r>
                <a:rPr lang="en-GB" sz="2400" i="1" dirty="0" smtClean="0">
                  <a:solidFill>
                    <a:schemeClr val="tx1">
                      <a:lumMod val="65000"/>
                      <a:lumOff val="35000"/>
                    </a:schemeClr>
                  </a:solidFill>
                  <a:latin typeface="Arial" panose="020B0604020202020204" pitchFamily="34" charset="0"/>
                  <a:cs typeface="Arial" panose="020B0604020202020204" pitchFamily="34" charset="0"/>
                </a:rPr>
                <a:t>Actually</a:t>
              </a:r>
              <a:r>
                <a:rPr lang="en-GB" sz="2400" dirty="0" smtClean="0">
                  <a:solidFill>
                    <a:schemeClr val="tx1">
                      <a:lumMod val="65000"/>
                      <a:lumOff val="35000"/>
                    </a:schemeClr>
                  </a:solidFill>
                  <a:latin typeface="Arial" panose="020B0604020202020204" pitchFamily="34" charset="0"/>
                  <a:cs typeface="Arial" panose="020B0604020202020204" pitchFamily="34" charset="0"/>
                </a:rPr>
                <a:t> Use</a:t>
              </a:r>
              <a:endParaRPr lang="en-GB" sz="2400" dirty="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23" name="Group 122"/>
          <p:cNvGrpSpPr/>
          <p:nvPr/>
        </p:nvGrpSpPr>
        <p:grpSpPr>
          <a:xfrm>
            <a:off x="6815547" y="501663"/>
            <a:ext cx="1908982" cy="950015"/>
            <a:chOff x="6815547" y="501663"/>
            <a:chExt cx="1908982" cy="950015"/>
          </a:xfrm>
          <a:solidFill>
            <a:srgbClr val="7030A0"/>
          </a:solidFill>
        </p:grpSpPr>
        <p:sp>
          <p:nvSpPr>
            <p:cNvPr id="101" name="Google Shape;219;p24"/>
            <p:cNvSpPr/>
            <p:nvPr/>
          </p:nvSpPr>
          <p:spPr>
            <a:xfrm>
              <a:off x="6815547" y="501663"/>
              <a:ext cx="1908982" cy="415584"/>
            </a:xfrm>
            <a:prstGeom prst="roundRect">
              <a:avLst>
                <a:gd name="adj" fmla="val 16667"/>
              </a:avLst>
            </a:prstGeom>
            <a:grpFill/>
            <a:ln>
              <a:noFill/>
            </a:ln>
          </p:spPr>
          <p:txBody>
            <a:bodyPr spcFirstLastPara="1" wrap="square" lIns="91425" tIns="91425" rIns="91425" bIns="91425" anchor="ctr" anchorCtr="0">
              <a:noAutofit/>
            </a:bodyPr>
            <a:lstStyle/>
            <a:p>
              <a:pPr algn="ctr">
                <a:buClr>
                  <a:srgbClr val="000000"/>
                </a:buClr>
                <a:buFont typeface="Arial"/>
                <a:buNone/>
              </a:pPr>
              <a:r>
                <a:rPr lang="en-GB" sz="2400" b="1" kern="0" dirty="0">
                  <a:solidFill>
                    <a:schemeClr val="bg1">
                      <a:lumMod val="95000"/>
                    </a:schemeClr>
                  </a:solidFill>
                  <a:latin typeface="Arial"/>
                  <a:cs typeface="Arial"/>
                  <a:sym typeface="Arial"/>
                </a:rPr>
                <a:t>Assistant</a:t>
              </a:r>
              <a:endParaRPr sz="2400" b="1" kern="0" dirty="0">
                <a:solidFill>
                  <a:schemeClr val="bg1">
                    <a:lumMod val="95000"/>
                  </a:schemeClr>
                </a:solidFill>
                <a:latin typeface="Arial"/>
                <a:cs typeface="Arial"/>
                <a:sym typeface="Arial"/>
              </a:endParaRPr>
            </a:p>
          </p:txBody>
        </p:sp>
        <p:sp>
          <p:nvSpPr>
            <p:cNvPr id="122" name="Google Shape;219;p24"/>
            <p:cNvSpPr/>
            <p:nvPr/>
          </p:nvSpPr>
          <p:spPr>
            <a:xfrm>
              <a:off x="6815547" y="1036094"/>
              <a:ext cx="1908982" cy="415584"/>
            </a:xfrm>
            <a:prstGeom prst="roundRect">
              <a:avLst>
                <a:gd name="adj" fmla="val 16667"/>
              </a:avLst>
            </a:prstGeom>
            <a:grpFill/>
            <a:ln>
              <a:noFill/>
            </a:ln>
          </p:spPr>
          <p:txBody>
            <a:bodyPr spcFirstLastPara="1" wrap="square" lIns="91425" tIns="91425" rIns="91425" bIns="91425" anchor="ctr" anchorCtr="0">
              <a:noAutofit/>
            </a:bodyPr>
            <a:lstStyle/>
            <a:p>
              <a:pPr algn="ctr">
                <a:buClr>
                  <a:srgbClr val="000000"/>
                </a:buClr>
                <a:buFont typeface="Arial"/>
                <a:buNone/>
              </a:pPr>
              <a:r>
                <a:rPr lang="en-GB" sz="2400" b="1" kern="0" dirty="0" err="1" smtClean="0">
                  <a:solidFill>
                    <a:schemeClr val="bg1">
                      <a:lumMod val="95000"/>
                    </a:schemeClr>
                  </a:solidFill>
                  <a:latin typeface="Arial"/>
                  <a:cs typeface="Arial"/>
                  <a:sym typeface="Arial"/>
                </a:rPr>
                <a:t>Backloop</a:t>
              </a:r>
              <a:endParaRPr sz="2400" b="1" kern="0" dirty="0">
                <a:solidFill>
                  <a:schemeClr val="bg1">
                    <a:lumMod val="95000"/>
                  </a:schemeClr>
                </a:solidFill>
                <a:latin typeface="Arial"/>
                <a:cs typeface="Arial"/>
                <a:sym typeface="Arial"/>
              </a:endParaRPr>
            </a:p>
          </p:txBody>
        </p:sp>
      </p:grpSp>
    </p:spTree>
    <p:extLst>
      <p:ext uri="{BB962C8B-B14F-4D97-AF65-F5344CB8AC3E}">
        <p14:creationId xmlns:p14="http://schemas.microsoft.com/office/powerpoint/2010/main" val="219682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left)">
                                      <p:cBhvr>
                                        <p:cTn id="10" dur="500"/>
                                        <p:tgtEl>
                                          <p:spTgt spid="7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wipe(left)">
                                      <p:cBhvr>
                                        <p:cTn id="16" dur="500"/>
                                        <p:tgtEl>
                                          <p:spTgt spid="7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wipe(left)">
                                      <p:cBhvr>
                                        <p:cTn id="19" dur="500"/>
                                        <p:tgtEl>
                                          <p:spTgt spid="8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wipe(left)">
                                      <p:cBhvr>
                                        <p:cTn id="22" dur="500"/>
                                        <p:tgtEl>
                                          <p:spTgt spid="8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left)">
                                      <p:cBhvr>
                                        <p:cTn id="25" dur="500"/>
                                        <p:tgtEl>
                                          <p:spTgt spid="8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left)">
                                      <p:cBhvr>
                                        <p:cTn id="28" dur="500"/>
                                        <p:tgtEl>
                                          <p:spTgt spid="8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500"/>
                                        <p:tgtEl>
                                          <p:spTgt spid="8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left)">
                                      <p:cBhvr>
                                        <p:cTn id="36" dur="500"/>
                                        <p:tgtEl>
                                          <p:spTgt spid="9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wipe(left)">
                                      <p:cBhvr>
                                        <p:cTn id="39" dur="500"/>
                                        <p:tgtEl>
                                          <p:spTgt spid="9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wipe(left)">
                                      <p:cBhvr>
                                        <p:cTn id="42" dur="500"/>
                                        <p:tgtEl>
                                          <p:spTgt spid="10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19"/>
                                        </p:tgtEl>
                                        <p:attrNameLst>
                                          <p:attrName>style.visibility</p:attrName>
                                        </p:attrNameLst>
                                      </p:cBhvr>
                                      <p:to>
                                        <p:strVal val="visible"/>
                                      </p:to>
                                    </p:set>
                                    <p:animEffect transition="in" filter="wipe(left)">
                                      <p:cBhvr>
                                        <p:cTn id="53" dur="500"/>
                                        <p:tgtEl>
                                          <p:spTgt spid="1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21"/>
                                        </p:tgtEl>
                                        <p:attrNameLst>
                                          <p:attrName>style.visibility</p:attrName>
                                        </p:attrNameLst>
                                      </p:cBhvr>
                                      <p:to>
                                        <p:strVal val="visible"/>
                                      </p:to>
                                    </p:set>
                                    <p:animEffect transition="in" filter="wipe(left)">
                                      <p:cBhvr>
                                        <p:cTn id="58" dur="500"/>
                                        <p:tgtEl>
                                          <p:spTgt spid="1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23"/>
                                        </p:tgtEl>
                                        <p:attrNameLst>
                                          <p:attrName>style.visibility</p:attrName>
                                        </p:attrNameLst>
                                      </p:cBhvr>
                                      <p:to>
                                        <p:strVal val="visible"/>
                                      </p:to>
                                    </p:set>
                                    <p:animEffect transition="in" filter="wipe(left)">
                                      <p:cBhvr>
                                        <p:cTn id="63"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84" grpId="0" animBg="1"/>
      <p:bldP spid="85" grpId="0" animBg="1"/>
      <p:bldP spid="86" grpId="0" animBg="1"/>
      <p:bldP spid="87" grpId="0" animBg="1"/>
      <p:bldP spid="88" grpId="0" animBg="1"/>
      <p:bldP spid="93" grpId="0" animBg="1"/>
      <p:bldP spid="94" grpId="0" animBg="1"/>
      <p:bldP spid="102" grpId="0" animBg="1"/>
      <p:bldP spid="103" grpId="0" animBg="1"/>
      <p:bldP spid="1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 Assistant</a:t>
            </a:r>
            <a:endParaRPr lang="en-GB" dirty="0"/>
          </a:p>
        </p:txBody>
      </p:sp>
      <p:sp>
        <p:nvSpPr>
          <p:cNvPr id="3" name="Content Placeholder 2"/>
          <p:cNvSpPr>
            <a:spLocks noGrp="1"/>
          </p:cNvSpPr>
          <p:nvPr>
            <p:ph idx="1"/>
          </p:nvPr>
        </p:nvSpPr>
        <p:spPr/>
        <p:txBody>
          <a:bodyPr>
            <a:normAutofit fontScale="92500"/>
          </a:bodyPr>
          <a:lstStyle/>
          <a:p>
            <a:r>
              <a:rPr lang="en-GB" dirty="0" smtClean="0"/>
              <a:t>Created in partnership with Tandem Labs</a:t>
            </a:r>
          </a:p>
          <a:p>
            <a:pPr lvl="1"/>
            <a:r>
              <a:rPr lang="en-GB" dirty="0" smtClean="0"/>
              <a:t>Reduces reliance on IT expertise, hosting &amp; application backend management.</a:t>
            </a:r>
          </a:p>
          <a:p>
            <a:pPr lvl="1"/>
            <a:r>
              <a:rPr lang="en-GB" dirty="0" smtClean="0"/>
              <a:t>Allows BCU to focus on content curation &amp; management.</a:t>
            </a:r>
          </a:p>
          <a:p>
            <a:r>
              <a:rPr lang="en-GB" dirty="0" smtClean="0"/>
              <a:t>Designed to engage students </a:t>
            </a:r>
            <a:r>
              <a:rPr lang="en-GB" b="1" u="sng" dirty="0" smtClean="0"/>
              <a:t>on their terms</a:t>
            </a:r>
            <a:r>
              <a:rPr lang="en-GB" dirty="0" smtClean="0"/>
              <a:t>.</a:t>
            </a:r>
          </a:p>
          <a:p>
            <a:pPr lvl="1"/>
            <a:r>
              <a:rPr lang="en-GB" dirty="0" smtClean="0"/>
              <a:t>Delivered through iOS / Android Applications.</a:t>
            </a:r>
          </a:p>
          <a:p>
            <a:pPr lvl="1"/>
            <a:r>
              <a:rPr lang="en-GB" dirty="0" smtClean="0"/>
              <a:t>Interacted in ways that are already ‘the norm’ to young people.</a:t>
            </a:r>
            <a:endParaRPr lang="en-GB" dirty="0"/>
          </a:p>
        </p:txBody>
      </p:sp>
    </p:spTree>
    <p:extLst>
      <p:ext uri="{BB962C8B-B14F-4D97-AF65-F5344CB8AC3E}">
        <p14:creationId xmlns:p14="http://schemas.microsoft.com/office/powerpoint/2010/main" val="451541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 Assistant</a:t>
            </a:r>
            <a:endParaRPr lang="en-GB" dirty="0"/>
          </a:p>
        </p:txBody>
      </p:sp>
      <p:sp>
        <p:nvSpPr>
          <p:cNvPr id="5" name="Google Shape;173;p31"/>
          <p:cNvSpPr/>
          <p:nvPr/>
        </p:nvSpPr>
        <p:spPr>
          <a:xfrm>
            <a:off x="168675" y="3190923"/>
            <a:ext cx="2927700" cy="24453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Clr>
                <a:schemeClr val="dk1"/>
              </a:buClr>
              <a:buSzPts val="1100"/>
              <a:buFont typeface="Arial"/>
              <a:buNone/>
            </a:pPr>
            <a:r>
              <a:rPr lang="en-GB" sz="1800" b="1" dirty="0">
                <a:solidFill>
                  <a:srgbClr val="434343"/>
                </a:solidFill>
                <a:latin typeface="Arial" panose="020B0604020202020204" pitchFamily="34" charset="0"/>
                <a:cs typeface="Arial" panose="020B0604020202020204" pitchFamily="34" charset="0"/>
              </a:rPr>
              <a:t>Engage every student</a:t>
            </a:r>
            <a:endParaRPr sz="1800" b="1"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0"/>
              </a:spcAft>
              <a:buClr>
                <a:schemeClr val="dk1"/>
              </a:buClr>
              <a:buSzPts val="1100"/>
              <a:buFont typeface="Arial"/>
              <a:buNone/>
            </a:pPr>
            <a:r>
              <a:rPr lang="en-GB" sz="1600" dirty="0">
                <a:solidFill>
                  <a:srgbClr val="434343"/>
                </a:solidFill>
                <a:latin typeface="Arial" panose="020B0604020202020204" pitchFamily="34" charset="0"/>
                <a:cs typeface="Arial" panose="020B0604020202020204" pitchFamily="34" charset="0"/>
              </a:rPr>
              <a:t>Share high quality, targeted content that cuts through the noise and nudges </a:t>
            </a:r>
            <a:r>
              <a:rPr lang="en-GB" sz="1600" dirty="0" smtClean="0">
                <a:solidFill>
                  <a:srgbClr val="434343"/>
                </a:solidFill>
                <a:latin typeface="Arial" panose="020B0604020202020204" pitchFamily="34" charset="0"/>
                <a:cs typeface="Arial" panose="020B0604020202020204" pitchFamily="34" charset="0"/>
              </a:rPr>
              <a:t>behaviour.</a:t>
            </a:r>
            <a:endParaRPr sz="1600"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0"/>
              </a:spcBef>
              <a:spcAft>
                <a:spcPts val="0"/>
              </a:spcAft>
              <a:buClr>
                <a:schemeClr val="dk1"/>
              </a:buClr>
              <a:buSzPts val="1100"/>
              <a:buFont typeface="Arial"/>
              <a:buNone/>
            </a:pPr>
            <a:endParaRPr sz="1600" dirty="0">
              <a:solidFill>
                <a:srgbClr val="434343"/>
              </a:solidFill>
              <a:latin typeface="Arial" panose="020B0604020202020204" pitchFamily="34" charset="0"/>
              <a:cs typeface="Arial" panose="020B0604020202020204" pitchFamily="34" charset="0"/>
            </a:endParaRPr>
          </a:p>
        </p:txBody>
      </p:sp>
      <p:sp>
        <p:nvSpPr>
          <p:cNvPr id="6" name="Google Shape;174;p31"/>
          <p:cNvSpPr/>
          <p:nvPr/>
        </p:nvSpPr>
        <p:spPr>
          <a:xfrm>
            <a:off x="6106076" y="3190884"/>
            <a:ext cx="2927700" cy="24453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GB" sz="1800" b="1" dirty="0">
                <a:solidFill>
                  <a:srgbClr val="434343"/>
                </a:solidFill>
                <a:latin typeface="Arial" panose="020B0604020202020204" pitchFamily="34" charset="0"/>
                <a:cs typeface="Arial" panose="020B0604020202020204" pitchFamily="34" charset="0"/>
              </a:rPr>
              <a:t>Measure your effect</a:t>
            </a:r>
            <a:endParaRPr sz="1800"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0"/>
              </a:spcAft>
              <a:buNone/>
            </a:pPr>
            <a:r>
              <a:rPr lang="en-GB" sz="1600" dirty="0">
                <a:solidFill>
                  <a:srgbClr val="434343"/>
                </a:solidFill>
                <a:latin typeface="Arial" panose="020B0604020202020204" pitchFamily="34" charset="0"/>
                <a:cs typeface="Arial" panose="020B0604020202020204" pitchFamily="34" charset="0"/>
              </a:rPr>
              <a:t>Listen to students, measure their engagement, and respond in </a:t>
            </a:r>
            <a:r>
              <a:rPr lang="en-GB" sz="1600" dirty="0" smtClean="0">
                <a:solidFill>
                  <a:srgbClr val="434343"/>
                </a:solidFill>
                <a:latin typeface="Arial" panose="020B0604020202020204" pitchFamily="34" charset="0"/>
                <a:cs typeface="Arial" panose="020B0604020202020204" pitchFamily="34" charset="0"/>
              </a:rPr>
              <a:t>real-time to themes, trends and areas of concern.</a:t>
            </a:r>
            <a:endParaRPr sz="1600" dirty="0">
              <a:solidFill>
                <a:srgbClr val="434343"/>
              </a:solidFill>
              <a:latin typeface="Arial" panose="020B0604020202020204" pitchFamily="34" charset="0"/>
              <a:cs typeface="Arial" panose="020B0604020202020204" pitchFamily="34" charset="0"/>
            </a:endParaRPr>
          </a:p>
        </p:txBody>
      </p:sp>
      <p:sp>
        <p:nvSpPr>
          <p:cNvPr id="7" name="Google Shape;175;p31"/>
          <p:cNvSpPr/>
          <p:nvPr/>
        </p:nvSpPr>
        <p:spPr>
          <a:xfrm>
            <a:off x="3137367" y="3190905"/>
            <a:ext cx="2927700" cy="24453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GB" sz="1800" b="1" dirty="0">
                <a:solidFill>
                  <a:srgbClr val="434343"/>
                </a:solidFill>
                <a:latin typeface="Arial" panose="020B0604020202020204" pitchFamily="34" charset="0"/>
                <a:cs typeface="Arial" panose="020B0604020202020204" pitchFamily="34" charset="0"/>
              </a:rPr>
              <a:t>Support students where they are</a:t>
            </a:r>
            <a:endParaRPr sz="1800"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0"/>
              </a:spcAft>
              <a:buNone/>
            </a:pPr>
            <a:r>
              <a:rPr lang="en-GB" sz="1600" dirty="0">
                <a:solidFill>
                  <a:srgbClr val="434343"/>
                </a:solidFill>
                <a:latin typeface="Arial" panose="020B0604020202020204" pitchFamily="34" charset="0"/>
                <a:cs typeface="Arial" panose="020B0604020202020204" pitchFamily="34" charset="0"/>
              </a:rPr>
              <a:t>Asking for help shouldn’t be complicated or embarrassing. Provide personal help and support in-the-moment.</a:t>
            </a:r>
            <a:endParaRPr sz="1600"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0"/>
              </a:spcBef>
              <a:spcAft>
                <a:spcPts val="0"/>
              </a:spcAft>
              <a:buNone/>
            </a:pPr>
            <a:endParaRPr sz="1600" dirty="0">
              <a:solidFill>
                <a:srgbClr val="434343"/>
              </a:solidFill>
              <a:latin typeface="Arial" panose="020B0604020202020204" pitchFamily="34" charset="0"/>
              <a:cs typeface="Arial" panose="020B0604020202020204" pitchFamily="34" charset="0"/>
            </a:endParaRPr>
          </a:p>
        </p:txBody>
      </p:sp>
      <p:sp>
        <p:nvSpPr>
          <p:cNvPr id="9" name="Google Shape;176;p31"/>
          <p:cNvSpPr txBox="1"/>
          <p:nvPr/>
        </p:nvSpPr>
        <p:spPr>
          <a:xfrm>
            <a:off x="0" y="1690692"/>
            <a:ext cx="9144000" cy="1500192"/>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i="1" dirty="0">
                <a:solidFill>
                  <a:srgbClr val="434343"/>
                </a:solidFill>
              </a:rPr>
              <a:t>When you engage students on their terms, you </a:t>
            </a:r>
            <a:r>
              <a:rPr lang="en-GB" sz="2000" i="1" u="sng" dirty="0">
                <a:solidFill>
                  <a:srgbClr val="434343"/>
                </a:solidFill>
              </a:rPr>
              <a:t>increase satisfaction</a:t>
            </a:r>
            <a:r>
              <a:rPr lang="en-GB" sz="2000" i="1" dirty="0">
                <a:solidFill>
                  <a:srgbClr val="434343"/>
                </a:solidFill>
              </a:rPr>
              <a:t>, you </a:t>
            </a:r>
            <a:r>
              <a:rPr lang="en-GB" sz="2000" i="1" u="sng" dirty="0">
                <a:solidFill>
                  <a:srgbClr val="434343"/>
                </a:solidFill>
              </a:rPr>
              <a:t>increase retention</a:t>
            </a:r>
            <a:r>
              <a:rPr lang="en-GB" sz="2000" i="1" dirty="0">
                <a:solidFill>
                  <a:srgbClr val="434343"/>
                </a:solidFill>
              </a:rPr>
              <a:t>, and you can </a:t>
            </a:r>
            <a:r>
              <a:rPr lang="en-GB" sz="2000" i="1" u="sng" dirty="0">
                <a:solidFill>
                  <a:srgbClr val="434343"/>
                </a:solidFill>
              </a:rPr>
              <a:t>provide support</a:t>
            </a:r>
            <a:r>
              <a:rPr lang="en-GB" sz="2000" i="1" dirty="0">
                <a:solidFill>
                  <a:srgbClr val="434343"/>
                </a:solidFill>
              </a:rPr>
              <a:t> when it's most needed.</a:t>
            </a:r>
            <a:endParaRPr sz="2000" i="1" dirty="0">
              <a:solidFill>
                <a:srgbClr val="434343"/>
              </a:solidFill>
            </a:endParaRPr>
          </a:p>
          <a:p>
            <a:pPr marL="0" lvl="0" indent="0" algn="ctr" rtl="0">
              <a:lnSpc>
                <a:spcPct val="115000"/>
              </a:lnSpc>
              <a:spcBef>
                <a:spcPts val="0"/>
              </a:spcBef>
              <a:spcAft>
                <a:spcPts val="0"/>
              </a:spcAft>
              <a:buClr>
                <a:schemeClr val="dk1"/>
              </a:buClr>
              <a:buSzPts val="1100"/>
              <a:buFont typeface="Arial"/>
              <a:buNone/>
            </a:pPr>
            <a:endParaRPr sz="2000" i="1" dirty="0">
              <a:solidFill>
                <a:srgbClr val="434343"/>
              </a:solidFill>
            </a:endParaRPr>
          </a:p>
          <a:p>
            <a:pPr marL="0" lvl="0" indent="0" algn="ctr" rtl="0">
              <a:lnSpc>
                <a:spcPct val="115000"/>
              </a:lnSpc>
              <a:spcBef>
                <a:spcPts val="0"/>
              </a:spcBef>
              <a:spcAft>
                <a:spcPts val="0"/>
              </a:spcAft>
              <a:buClr>
                <a:schemeClr val="dk1"/>
              </a:buClr>
              <a:buSzPts val="1100"/>
              <a:buFont typeface="Arial"/>
              <a:buNone/>
            </a:pPr>
            <a:r>
              <a:rPr lang="en-GB" sz="2000" i="1" dirty="0">
                <a:solidFill>
                  <a:srgbClr val="434343"/>
                </a:solidFill>
              </a:rPr>
              <a:t>University Assistant makes it quick and easy to do exactly that.</a:t>
            </a:r>
            <a:endParaRPr sz="2000" i="1" dirty="0">
              <a:solidFill>
                <a:srgbClr val="434343"/>
              </a:solidFill>
            </a:endParaRPr>
          </a:p>
          <a:p>
            <a:pPr marL="0" lvl="0" indent="0" algn="ctr" rtl="0">
              <a:spcBef>
                <a:spcPts val="0"/>
              </a:spcBef>
              <a:spcAft>
                <a:spcPts val="0"/>
              </a:spcAft>
              <a:buNone/>
            </a:pPr>
            <a:endParaRPr sz="2000" i="1" dirty="0"/>
          </a:p>
        </p:txBody>
      </p:sp>
    </p:spTree>
    <p:extLst>
      <p:ext uri="{BB962C8B-B14F-4D97-AF65-F5344CB8AC3E}">
        <p14:creationId xmlns:p14="http://schemas.microsoft.com/office/powerpoint/2010/main" val="1161691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 Assistant</a:t>
            </a:r>
            <a:endParaRPr lang="en-GB" dirty="0"/>
          </a:p>
        </p:txBody>
      </p:sp>
      <p:sp>
        <p:nvSpPr>
          <p:cNvPr id="4" name="Google Shape;173;p31"/>
          <p:cNvSpPr/>
          <p:nvPr/>
        </p:nvSpPr>
        <p:spPr>
          <a:xfrm>
            <a:off x="0" y="1457373"/>
            <a:ext cx="9144000" cy="723852"/>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Clr>
                <a:schemeClr val="dk1"/>
              </a:buClr>
              <a:buSzPts val="1100"/>
              <a:buFont typeface="Arial"/>
              <a:buNone/>
            </a:pPr>
            <a:r>
              <a:rPr lang="en-GB" sz="1800" b="1" dirty="0">
                <a:solidFill>
                  <a:srgbClr val="434343"/>
                </a:solidFill>
                <a:latin typeface="Arial" panose="020B0604020202020204" pitchFamily="34" charset="0"/>
                <a:cs typeface="Arial" panose="020B0604020202020204" pitchFamily="34" charset="0"/>
              </a:rPr>
              <a:t>Engage every student</a:t>
            </a:r>
            <a:endParaRPr sz="1800" b="1"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0"/>
              </a:spcAft>
              <a:buClr>
                <a:schemeClr val="dk1"/>
              </a:buClr>
              <a:buSzPts val="1100"/>
              <a:buFont typeface="Arial"/>
              <a:buNone/>
            </a:pPr>
            <a:r>
              <a:rPr lang="en-GB" sz="1600" dirty="0">
                <a:solidFill>
                  <a:srgbClr val="434343"/>
                </a:solidFill>
                <a:latin typeface="Arial" panose="020B0604020202020204" pitchFamily="34" charset="0"/>
                <a:cs typeface="Arial" panose="020B0604020202020204" pitchFamily="34" charset="0"/>
              </a:rPr>
              <a:t>Share high quality, targeted content that cuts through the noise and nudges </a:t>
            </a:r>
            <a:r>
              <a:rPr lang="en-GB" sz="1600" dirty="0" smtClean="0">
                <a:solidFill>
                  <a:srgbClr val="434343"/>
                </a:solidFill>
                <a:latin typeface="Arial" panose="020B0604020202020204" pitchFamily="34" charset="0"/>
                <a:cs typeface="Arial" panose="020B0604020202020204" pitchFamily="34" charset="0"/>
              </a:rPr>
              <a:t>behaviour.</a:t>
            </a:r>
            <a:endParaRPr sz="1600" dirty="0">
              <a:solidFill>
                <a:srgbClr val="434343"/>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628650" y="2181225"/>
            <a:ext cx="8515350" cy="3692037"/>
          </a:xfrm>
        </p:spPr>
        <p:txBody>
          <a:bodyPr>
            <a:normAutofit fontScale="77500" lnSpcReduction="20000"/>
          </a:bodyPr>
          <a:lstStyle/>
          <a:p>
            <a:r>
              <a:rPr lang="en-GB" dirty="0" smtClean="0"/>
              <a:t>Content curated by student advisor team, with specific emphasis on:</a:t>
            </a:r>
          </a:p>
          <a:p>
            <a:pPr lvl="1"/>
            <a:r>
              <a:rPr lang="en-GB" dirty="0" smtClean="0"/>
              <a:t>Tone of language, being ‘student friendly’, not corporate.</a:t>
            </a:r>
          </a:p>
          <a:p>
            <a:pPr lvl="1"/>
            <a:r>
              <a:rPr lang="en-GB" dirty="0" smtClean="0"/>
              <a:t>Providing appropriate, relevant, rich media responses.</a:t>
            </a:r>
          </a:p>
          <a:p>
            <a:r>
              <a:rPr lang="en-GB" dirty="0" smtClean="0"/>
              <a:t>Content targeted to specific groups of students</a:t>
            </a:r>
          </a:p>
          <a:p>
            <a:pPr lvl="1"/>
            <a:r>
              <a:rPr lang="en-GB" dirty="0" smtClean="0"/>
              <a:t>By year group (The student journey).</a:t>
            </a:r>
          </a:p>
          <a:p>
            <a:pPr lvl="1"/>
            <a:r>
              <a:rPr lang="en-GB" dirty="0" smtClean="0"/>
              <a:t>By course group (This relates to me personally).</a:t>
            </a:r>
          </a:p>
          <a:p>
            <a:pPr lvl="1"/>
            <a:r>
              <a:rPr lang="en-GB" dirty="0" smtClean="0"/>
              <a:t>Any combination of these (Specific Tutor / Support Groups, International, </a:t>
            </a:r>
            <a:r>
              <a:rPr lang="en-GB" dirty="0" err="1" smtClean="0"/>
              <a:t>etc</a:t>
            </a:r>
            <a:r>
              <a:rPr lang="en-GB" dirty="0" smtClean="0"/>
              <a:t>)</a:t>
            </a:r>
          </a:p>
          <a:p>
            <a:r>
              <a:rPr lang="en-GB" dirty="0" smtClean="0"/>
              <a:t>Content made ‘accessible’ to those with disabilities. </a:t>
            </a:r>
            <a:endParaRPr lang="en-GB" dirty="0"/>
          </a:p>
        </p:txBody>
      </p:sp>
      <p:pic>
        <p:nvPicPr>
          <p:cNvPr id="7" name="133ACC10-9F21-40C4-9EAE-247CAA40D7C3" descr="D3E229F3-EB13-47A1-BF89-B04069AB8EB3@home"/>
          <p:cNvPicPr>
            <a:picLocks noChangeAspect="1" noChangeArrowheads="1"/>
          </p:cNvPicPr>
          <p:nvPr/>
        </p:nvPicPr>
        <p:blipFill rotWithShape="1">
          <a:blip r:embed="rId3">
            <a:extLst>
              <a:ext uri="{28A0092B-C50C-407E-A947-70E740481C1C}">
                <a14:useLocalDpi xmlns:a14="http://schemas.microsoft.com/office/drawing/2010/main" val="0"/>
              </a:ext>
            </a:extLst>
          </a:blip>
          <a:srcRect l="7481" t="13803" r="7230" b="22866"/>
          <a:stretch/>
        </p:blipFill>
        <p:spPr bwMode="auto">
          <a:xfrm>
            <a:off x="-87087" y="1"/>
            <a:ext cx="9265145" cy="687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57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 Assistant</a:t>
            </a:r>
            <a:endParaRPr lang="en-GB" dirty="0"/>
          </a:p>
        </p:txBody>
      </p:sp>
      <p:sp>
        <p:nvSpPr>
          <p:cNvPr id="4" name="Google Shape;173;p31"/>
          <p:cNvSpPr/>
          <p:nvPr/>
        </p:nvSpPr>
        <p:spPr>
          <a:xfrm>
            <a:off x="0" y="1457373"/>
            <a:ext cx="9144000" cy="723852"/>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Clr>
                <a:schemeClr val="dk1"/>
              </a:buClr>
              <a:buSzPts val="1100"/>
              <a:buFont typeface="Arial"/>
              <a:buNone/>
            </a:pPr>
            <a:r>
              <a:rPr lang="en-GB" sz="1800" b="1" dirty="0">
                <a:solidFill>
                  <a:srgbClr val="434343"/>
                </a:solidFill>
                <a:latin typeface="Arial" panose="020B0604020202020204" pitchFamily="34" charset="0"/>
                <a:cs typeface="Arial" panose="020B0604020202020204" pitchFamily="34" charset="0"/>
              </a:rPr>
              <a:t>Engage every student</a:t>
            </a:r>
            <a:endParaRPr sz="1800" b="1"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0"/>
              </a:spcAft>
              <a:buClr>
                <a:schemeClr val="dk1"/>
              </a:buClr>
              <a:buSzPts val="1100"/>
              <a:buFont typeface="Arial"/>
              <a:buNone/>
            </a:pPr>
            <a:r>
              <a:rPr lang="en-GB" sz="1600" dirty="0">
                <a:solidFill>
                  <a:srgbClr val="434343"/>
                </a:solidFill>
                <a:latin typeface="Arial" panose="020B0604020202020204" pitchFamily="34" charset="0"/>
                <a:cs typeface="Arial" panose="020B0604020202020204" pitchFamily="34" charset="0"/>
              </a:rPr>
              <a:t>Share high quality, targeted content that cuts through the noise and nudges </a:t>
            </a:r>
            <a:r>
              <a:rPr lang="en-GB" sz="1600" dirty="0" smtClean="0">
                <a:solidFill>
                  <a:srgbClr val="434343"/>
                </a:solidFill>
                <a:latin typeface="Arial" panose="020B0604020202020204" pitchFamily="34" charset="0"/>
                <a:cs typeface="Arial" panose="020B0604020202020204" pitchFamily="34" charset="0"/>
              </a:rPr>
              <a:t>behaviour.</a:t>
            </a:r>
            <a:endParaRPr sz="1600" dirty="0">
              <a:solidFill>
                <a:srgbClr val="434343"/>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628651" y="2181225"/>
            <a:ext cx="7886700" cy="3609975"/>
          </a:xfrm>
        </p:spPr>
        <p:txBody>
          <a:bodyPr>
            <a:normAutofit fontScale="85000" lnSpcReduction="10000"/>
          </a:bodyPr>
          <a:lstStyle/>
          <a:p>
            <a:r>
              <a:rPr lang="en-GB" dirty="0" smtClean="0"/>
              <a:t>Displayed in a style familiar to students:</a:t>
            </a:r>
          </a:p>
          <a:p>
            <a:pPr lvl="1"/>
            <a:r>
              <a:rPr lang="en-GB" dirty="0" smtClean="0"/>
              <a:t>Facebook Timelines.</a:t>
            </a:r>
          </a:p>
          <a:p>
            <a:pPr lvl="1"/>
            <a:r>
              <a:rPr lang="en-GB" dirty="0" err="1" smtClean="0"/>
              <a:t>Buzzfeed</a:t>
            </a:r>
            <a:r>
              <a:rPr lang="en-GB" dirty="0" smtClean="0"/>
              <a:t> news scrolling.</a:t>
            </a:r>
          </a:p>
          <a:p>
            <a:r>
              <a:rPr lang="en-GB" dirty="0" smtClean="0"/>
              <a:t>Notifications to remind &amp; alert of important news / changes</a:t>
            </a:r>
          </a:p>
          <a:p>
            <a:r>
              <a:rPr lang="en-GB" dirty="0" smtClean="0"/>
              <a:t>Ability to track engagement &amp; feedback:</a:t>
            </a:r>
          </a:p>
          <a:p>
            <a:pPr lvl="1"/>
            <a:r>
              <a:rPr lang="en-GB" dirty="0" smtClean="0"/>
              <a:t>Student click-through to content from app.</a:t>
            </a:r>
          </a:p>
          <a:p>
            <a:pPr lvl="1"/>
            <a:r>
              <a:rPr lang="en-GB" dirty="0" smtClean="0"/>
              <a:t>3 point scale, emoji based feedback on article.</a:t>
            </a:r>
          </a:p>
        </p:txBody>
      </p:sp>
    </p:spTree>
    <p:extLst>
      <p:ext uri="{BB962C8B-B14F-4D97-AF65-F5344CB8AC3E}">
        <p14:creationId xmlns:p14="http://schemas.microsoft.com/office/powerpoint/2010/main" val="3648706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 Assistant</a:t>
            </a:r>
            <a:endParaRPr lang="en-GB" dirty="0"/>
          </a:p>
        </p:txBody>
      </p:sp>
      <p:sp>
        <p:nvSpPr>
          <p:cNvPr id="4" name="Google Shape;173;p31"/>
          <p:cNvSpPr/>
          <p:nvPr/>
        </p:nvSpPr>
        <p:spPr>
          <a:xfrm>
            <a:off x="0" y="1457373"/>
            <a:ext cx="9144000" cy="723852"/>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lvl="0" algn="ctr">
              <a:lnSpc>
                <a:spcPct val="120000"/>
              </a:lnSpc>
            </a:pPr>
            <a:r>
              <a:rPr lang="en-GB" sz="1600" b="1" dirty="0">
                <a:solidFill>
                  <a:srgbClr val="434343"/>
                </a:solidFill>
                <a:latin typeface="Arial" panose="020B0604020202020204" pitchFamily="34" charset="0"/>
                <a:cs typeface="Arial" panose="020B0604020202020204" pitchFamily="34" charset="0"/>
              </a:rPr>
              <a:t>Support students where they are</a:t>
            </a:r>
            <a:endParaRPr lang="en-GB" sz="1600" dirty="0">
              <a:solidFill>
                <a:srgbClr val="434343"/>
              </a:solidFill>
              <a:latin typeface="Arial" panose="020B0604020202020204" pitchFamily="34" charset="0"/>
              <a:cs typeface="Arial" panose="020B0604020202020204" pitchFamily="34" charset="0"/>
            </a:endParaRPr>
          </a:p>
          <a:p>
            <a:pPr lvl="0" algn="ctr">
              <a:lnSpc>
                <a:spcPct val="115000"/>
              </a:lnSpc>
              <a:spcBef>
                <a:spcPts val="200"/>
              </a:spcBef>
            </a:pPr>
            <a:r>
              <a:rPr lang="en-GB" sz="1400" dirty="0">
                <a:solidFill>
                  <a:srgbClr val="434343"/>
                </a:solidFill>
                <a:latin typeface="Arial" panose="020B0604020202020204" pitchFamily="34" charset="0"/>
                <a:cs typeface="Arial" panose="020B0604020202020204" pitchFamily="34" charset="0"/>
              </a:rPr>
              <a:t>Asking for help shouldn’t be complicated or embarrassing. Provide personal help and support in-the-moment</a:t>
            </a:r>
            <a:r>
              <a:rPr lang="en-GB" sz="1400" dirty="0" smtClean="0">
                <a:solidFill>
                  <a:srgbClr val="434343"/>
                </a:solidFill>
                <a:latin typeface="Arial" panose="020B0604020202020204" pitchFamily="34" charset="0"/>
                <a:cs typeface="Arial" panose="020B0604020202020204" pitchFamily="34" charset="0"/>
              </a:rPr>
              <a:t>.</a:t>
            </a:r>
            <a:endParaRPr lang="en-GB" sz="1400" dirty="0">
              <a:solidFill>
                <a:srgbClr val="434343"/>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628651" y="2181225"/>
            <a:ext cx="7886700" cy="3609975"/>
          </a:xfrm>
        </p:spPr>
        <p:txBody>
          <a:bodyPr>
            <a:normAutofit fontScale="85000" lnSpcReduction="10000"/>
          </a:bodyPr>
          <a:lstStyle/>
          <a:p>
            <a:r>
              <a:rPr lang="en-GB" dirty="0" smtClean="0"/>
              <a:t>Facebook messenger style ‘Chat function’.</a:t>
            </a:r>
          </a:p>
          <a:p>
            <a:r>
              <a:rPr lang="en-GB" dirty="0" smtClean="0"/>
              <a:t>Manned from 9AM – 5PM Mon – Fri, in and out of term time.</a:t>
            </a:r>
          </a:p>
          <a:p>
            <a:r>
              <a:rPr lang="en-GB" dirty="0" smtClean="0"/>
              <a:t>Designed to be communicated in ‘normal’ language, rather than the ‘formality’ of emails / appointments.</a:t>
            </a:r>
          </a:p>
          <a:p>
            <a:r>
              <a:rPr lang="en-GB" dirty="0" smtClean="0"/>
              <a:t>No question is ‘Too small’. By responding to many, smaller queries, ability to stop students reaching crisis point.</a:t>
            </a:r>
          </a:p>
          <a:p>
            <a:endParaRPr lang="en-GB" dirty="0"/>
          </a:p>
        </p:txBody>
      </p:sp>
    </p:spTree>
    <p:extLst>
      <p:ext uri="{BB962C8B-B14F-4D97-AF65-F5344CB8AC3E}">
        <p14:creationId xmlns:p14="http://schemas.microsoft.com/office/powerpoint/2010/main" val="3598755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 Assistant</a:t>
            </a:r>
            <a:endParaRPr lang="en-GB" dirty="0"/>
          </a:p>
        </p:txBody>
      </p:sp>
      <p:sp>
        <p:nvSpPr>
          <p:cNvPr id="4" name="Google Shape;173;p31"/>
          <p:cNvSpPr/>
          <p:nvPr/>
        </p:nvSpPr>
        <p:spPr>
          <a:xfrm>
            <a:off x="0" y="1457373"/>
            <a:ext cx="9144000" cy="723852"/>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lvl="0" algn="ctr">
              <a:lnSpc>
                <a:spcPct val="120000"/>
              </a:lnSpc>
            </a:pPr>
            <a:r>
              <a:rPr lang="en-GB" sz="1600" b="1" dirty="0">
                <a:solidFill>
                  <a:srgbClr val="434343"/>
                </a:solidFill>
                <a:latin typeface="Arial" panose="020B0604020202020204" pitchFamily="34" charset="0"/>
                <a:cs typeface="Arial" panose="020B0604020202020204" pitchFamily="34" charset="0"/>
              </a:rPr>
              <a:t>Support students where they are</a:t>
            </a:r>
            <a:endParaRPr lang="en-GB" sz="1600" dirty="0">
              <a:solidFill>
                <a:srgbClr val="434343"/>
              </a:solidFill>
              <a:latin typeface="Arial" panose="020B0604020202020204" pitchFamily="34" charset="0"/>
              <a:cs typeface="Arial" panose="020B0604020202020204" pitchFamily="34" charset="0"/>
            </a:endParaRPr>
          </a:p>
          <a:p>
            <a:pPr lvl="0" algn="ctr">
              <a:lnSpc>
                <a:spcPct val="115000"/>
              </a:lnSpc>
              <a:spcBef>
                <a:spcPts val="200"/>
              </a:spcBef>
            </a:pPr>
            <a:r>
              <a:rPr lang="en-GB" sz="1400" dirty="0">
                <a:solidFill>
                  <a:srgbClr val="434343"/>
                </a:solidFill>
                <a:latin typeface="Arial" panose="020B0604020202020204" pitchFamily="34" charset="0"/>
                <a:cs typeface="Arial" panose="020B0604020202020204" pitchFamily="34" charset="0"/>
              </a:rPr>
              <a:t>Asking for help shouldn’t be complicated or embarrassing. Provide personal help and support in-the-moment</a:t>
            </a:r>
            <a:r>
              <a:rPr lang="en-GB" sz="1400" dirty="0" smtClean="0">
                <a:solidFill>
                  <a:srgbClr val="434343"/>
                </a:solidFill>
                <a:latin typeface="Arial" panose="020B0604020202020204" pitchFamily="34" charset="0"/>
                <a:cs typeface="Arial" panose="020B0604020202020204" pitchFamily="34" charset="0"/>
              </a:rPr>
              <a:t>.</a:t>
            </a:r>
            <a:endParaRPr lang="en-GB" sz="1400" dirty="0">
              <a:solidFill>
                <a:srgbClr val="434343"/>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628651" y="2181225"/>
            <a:ext cx="7886700" cy="3609975"/>
          </a:xfrm>
        </p:spPr>
        <p:txBody>
          <a:bodyPr>
            <a:normAutofit fontScale="85000" lnSpcReduction="10000"/>
          </a:bodyPr>
          <a:lstStyle/>
          <a:p>
            <a:r>
              <a:rPr lang="en-GB" dirty="0" smtClean="0"/>
              <a:t>Responded to by Student Success Advisor Team</a:t>
            </a:r>
          </a:p>
          <a:p>
            <a:pPr lvl="1"/>
            <a:r>
              <a:rPr lang="en-GB" dirty="0" smtClean="0"/>
              <a:t>Recent graduates of BCU.</a:t>
            </a:r>
          </a:p>
          <a:p>
            <a:pPr lvl="1"/>
            <a:r>
              <a:rPr lang="en-GB" dirty="0" smtClean="0"/>
              <a:t>Have ‘lived’ the student journey on our courses.</a:t>
            </a:r>
          </a:p>
          <a:p>
            <a:r>
              <a:rPr lang="en-GB" dirty="0" smtClean="0"/>
              <a:t>‘On the ground’ with knowledge of all university functions. Triage / signposting experts.</a:t>
            </a:r>
          </a:p>
          <a:p>
            <a:r>
              <a:rPr lang="en-GB" dirty="0" smtClean="0"/>
              <a:t>Responses seem personal to students, even if this is not always the case in practice! (Model / tailored responses).</a:t>
            </a:r>
          </a:p>
          <a:p>
            <a:endParaRPr lang="en-GB" dirty="0"/>
          </a:p>
        </p:txBody>
      </p:sp>
    </p:spTree>
    <p:extLst>
      <p:ext uri="{BB962C8B-B14F-4D97-AF65-F5344CB8AC3E}">
        <p14:creationId xmlns:p14="http://schemas.microsoft.com/office/powerpoint/2010/main" val="4000805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 Assistant</a:t>
            </a:r>
            <a:endParaRPr lang="en-GB" dirty="0"/>
          </a:p>
        </p:txBody>
      </p:sp>
      <p:sp>
        <p:nvSpPr>
          <p:cNvPr id="4" name="Google Shape;173;p31"/>
          <p:cNvSpPr/>
          <p:nvPr/>
        </p:nvSpPr>
        <p:spPr>
          <a:xfrm>
            <a:off x="0" y="1457373"/>
            <a:ext cx="9144000" cy="723852"/>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lvl="0" algn="ctr">
              <a:lnSpc>
                <a:spcPct val="120000"/>
              </a:lnSpc>
            </a:pPr>
            <a:r>
              <a:rPr lang="en-GB" sz="1600" b="1" dirty="0">
                <a:solidFill>
                  <a:srgbClr val="434343"/>
                </a:solidFill>
                <a:latin typeface="Arial" panose="020B0604020202020204" pitchFamily="34" charset="0"/>
                <a:cs typeface="Arial" panose="020B0604020202020204" pitchFamily="34" charset="0"/>
              </a:rPr>
              <a:t>Support students where they are</a:t>
            </a:r>
            <a:endParaRPr lang="en-GB" sz="1600" dirty="0">
              <a:solidFill>
                <a:srgbClr val="434343"/>
              </a:solidFill>
              <a:latin typeface="Arial" panose="020B0604020202020204" pitchFamily="34" charset="0"/>
              <a:cs typeface="Arial" panose="020B0604020202020204" pitchFamily="34" charset="0"/>
            </a:endParaRPr>
          </a:p>
          <a:p>
            <a:pPr lvl="0" algn="ctr">
              <a:lnSpc>
                <a:spcPct val="115000"/>
              </a:lnSpc>
              <a:spcBef>
                <a:spcPts val="200"/>
              </a:spcBef>
            </a:pPr>
            <a:r>
              <a:rPr lang="en-GB" sz="1400" dirty="0">
                <a:solidFill>
                  <a:srgbClr val="434343"/>
                </a:solidFill>
                <a:latin typeface="Arial" panose="020B0604020202020204" pitchFamily="34" charset="0"/>
                <a:cs typeface="Arial" panose="020B0604020202020204" pitchFamily="34" charset="0"/>
              </a:rPr>
              <a:t>Asking for help shouldn’t be complicated or embarrassing. Provide personal help and support in-the-moment</a:t>
            </a:r>
            <a:r>
              <a:rPr lang="en-GB" sz="1400" dirty="0" smtClean="0">
                <a:solidFill>
                  <a:srgbClr val="434343"/>
                </a:solidFill>
                <a:latin typeface="Arial" panose="020B0604020202020204" pitchFamily="34" charset="0"/>
                <a:cs typeface="Arial" panose="020B0604020202020204" pitchFamily="34" charset="0"/>
              </a:rPr>
              <a:t>.</a:t>
            </a:r>
            <a:endParaRPr lang="en-GB" sz="1400" dirty="0">
              <a:solidFill>
                <a:srgbClr val="434343"/>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628651" y="2181225"/>
            <a:ext cx="7886700" cy="3609975"/>
          </a:xfrm>
        </p:spPr>
        <p:txBody>
          <a:bodyPr>
            <a:normAutofit fontScale="85000" lnSpcReduction="20000"/>
          </a:bodyPr>
          <a:lstStyle/>
          <a:p>
            <a:r>
              <a:rPr lang="en-GB" dirty="0" smtClean="0"/>
              <a:t>App chat seen as a ‘safe space’, removing some of the fears of prejudice or ‘not being taken seriously’.</a:t>
            </a:r>
          </a:p>
          <a:p>
            <a:r>
              <a:rPr lang="en-GB" dirty="0" smtClean="0"/>
              <a:t>Allows students to ‘say the unsayable’ or things that they may struggle to say in person, by phone / email.</a:t>
            </a:r>
          </a:p>
          <a:p>
            <a:r>
              <a:rPr lang="en-GB" dirty="0" smtClean="0"/>
              <a:t>Students able to ‘leave an issue’. 40% of our contacts came out of working hours.</a:t>
            </a:r>
          </a:p>
          <a:p>
            <a:r>
              <a:rPr lang="en-GB" dirty="0" smtClean="0"/>
              <a:t>In effect, we are lowering communication thresholds.</a:t>
            </a:r>
          </a:p>
        </p:txBody>
      </p:sp>
    </p:spTree>
    <p:extLst>
      <p:ext uri="{BB962C8B-B14F-4D97-AF65-F5344CB8AC3E}">
        <p14:creationId xmlns:p14="http://schemas.microsoft.com/office/powerpoint/2010/main" val="331991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Matters: The Backstory</a:t>
            </a:r>
            <a:endParaRPr lang="en-GB" dirty="0"/>
          </a:p>
        </p:txBody>
      </p:sp>
      <p:sp>
        <p:nvSpPr>
          <p:cNvPr id="3" name="Content Placeholder 2"/>
          <p:cNvSpPr>
            <a:spLocks noGrp="1"/>
          </p:cNvSpPr>
          <p:nvPr>
            <p:ph idx="1"/>
          </p:nvPr>
        </p:nvSpPr>
        <p:spPr>
          <a:xfrm>
            <a:off x="628651" y="1690693"/>
            <a:ext cx="7886700" cy="2919408"/>
          </a:xfrm>
        </p:spPr>
        <p:txBody>
          <a:bodyPr>
            <a:normAutofit fontScale="85000" lnSpcReduction="10000"/>
          </a:bodyPr>
          <a:lstStyle/>
          <a:p>
            <a:r>
              <a:rPr lang="en-GB" dirty="0" smtClean="0"/>
              <a:t>The </a:t>
            </a:r>
            <a:r>
              <a:rPr lang="en-GB" i="1" dirty="0" smtClean="0"/>
              <a:t>What Works? Student Retention and Success </a:t>
            </a:r>
            <a:r>
              <a:rPr lang="en-GB" dirty="0" smtClean="0"/>
              <a:t>Project</a:t>
            </a:r>
            <a:r>
              <a:rPr lang="en-GB" baseline="30000" dirty="0" smtClean="0"/>
              <a:t>1</a:t>
            </a:r>
            <a:r>
              <a:rPr lang="en-GB" dirty="0" smtClean="0"/>
              <a:t> recommended building a sens</a:t>
            </a:r>
            <a:r>
              <a:rPr lang="en-GB" dirty="0" smtClean="0"/>
              <a:t>e of belonging through activities embedded in / near the core curriculum.</a:t>
            </a:r>
          </a:p>
          <a:p>
            <a:r>
              <a:rPr lang="en-GB" dirty="0" smtClean="0"/>
              <a:t>At BCU, we initially developed a part-online, peer supported programme to enhance induction and support transition</a:t>
            </a:r>
            <a:r>
              <a:rPr lang="en-GB" baseline="30000" dirty="0" smtClean="0"/>
              <a:t>2</a:t>
            </a:r>
            <a:r>
              <a:rPr lang="en-GB" dirty="0" smtClean="0"/>
              <a:t>.</a:t>
            </a:r>
            <a:endParaRPr lang="en-GB" dirty="0"/>
          </a:p>
        </p:txBody>
      </p:sp>
      <p:graphicFrame>
        <p:nvGraphicFramePr>
          <p:cNvPr id="6" name="Diagram 5"/>
          <p:cNvGraphicFramePr/>
          <p:nvPr>
            <p:extLst>
              <p:ext uri="{D42A27DB-BD31-4B8C-83A1-F6EECF244321}">
                <p14:modId xmlns:p14="http://schemas.microsoft.com/office/powerpoint/2010/main" val="3224864110"/>
              </p:ext>
            </p:extLst>
          </p:nvPr>
        </p:nvGraphicFramePr>
        <p:xfrm>
          <a:off x="628651" y="4257676"/>
          <a:ext cx="7886699" cy="1343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 y="5857874"/>
            <a:ext cx="4800600" cy="900246"/>
          </a:xfrm>
          <a:prstGeom prst="rect">
            <a:avLst/>
          </a:prstGeom>
          <a:noFill/>
        </p:spPr>
        <p:txBody>
          <a:bodyPr wrap="square" rtlCol="0">
            <a:spAutoFit/>
          </a:bodyPr>
          <a:lstStyle/>
          <a:p>
            <a:pPr marL="342900" indent="-342900">
              <a:buAutoNum type="arabicPeriod"/>
            </a:pPr>
            <a:r>
              <a:rPr lang="en-GB" sz="1050" dirty="0" smtClean="0">
                <a:latin typeface="Arial" panose="020B0604020202020204" pitchFamily="34" charset="0"/>
                <a:cs typeface="Arial" panose="020B0604020202020204" pitchFamily="34" charset="0"/>
              </a:rPr>
              <a:t>Building student engagement and belonging in Higher Education at a time of change, Thomas (2012)</a:t>
            </a:r>
          </a:p>
          <a:p>
            <a:pPr marL="342900" indent="-342900">
              <a:buAutoNum type="arabicPeriod"/>
            </a:pPr>
            <a:r>
              <a:rPr lang="en-GB" sz="1050" dirty="0" smtClean="0">
                <a:latin typeface="Arial" panose="020B0604020202020204" pitchFamily="34" charset="0"/>
                <a:cs typeface="Arial" panose="020B0604020202020204" pitchFamily="34" charset="0"/>
              </a:rPr>
              <a:t>‘Thank you for Taking the Time to Understand’: A Critical Reflection on Peer-led Interventions in Early Experiences of Higher Education, Morton et al (2017)</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313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 Assistant &amp; </a:t>
            </a:r>
            <a:r>
              <a:rPr lang="en-GB" dirty="0" err="1" smtClean="0"/>
              <a:t>Backloop</a:t>
            </a:r>
            <a:endParaRPr lang="en-GB" dirty="0"/>
          </a:p>
        </p:txBody>
      </p:sp>
      <p:sp>
        <p:nvSpPr>
          <p:cNvPr id="4" name="Google Shape;173;p31"/>
          <p:cNvSpPr/>
          <p:nvPr/>
        </p:nvSpPr>
        <p:spPr>
          <a:xfrm>
            <a:off x="0" y="1457373"/>
            <a:ext cx="9144000" cy="723852"/>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lvl="0" algn="ctr">
              <a:lnSpc>
                <a:spcPct val="120000"/>
              </a:lnSpc>
            </a:pPr>
            <a:r>
              <a:rPr lang="en-GB" sz="1600" b="1" dirty="0">
                <a:solidFill>
                  <a:srgbClr val="434343"/>
                </a:solidFill>
                <a:latin typeface="Arial" panose="020B0604020202020204" pitchFamily="34" charset="0"/>
                <a:cs typeface="Arial" panose="020B0604020202020204" pitchFamily="34" charset="0"/>
              </a:rPr>
              <a:t>Measure your effect</a:t>
            </a:r>
            <a:endParaRPr lang="en-GB" sz="1600" dirty="0">
              <a:solidFill>
                <a:srgbClr val="434343"/>
              </a:solidFill>
              <a:latin typeface="Arial" panose="020B0604020202020204" pitchFamily="34" charset="0"/>
              <a:cs typeface="Arial" panose="020B0604020202020204" pitchFamily="34" charset="0"/>
            </a:endParaRPr>
          </a:p>
          <a:p>
            <a:pPr lvl="0" algn="ctr">
              <a:lnSpc>
                <a:spcPct val="115000"/>
              </a:lnSpc>
              <a:spcBef>
                <a:spcPts val="200"/>
              </a:spcBef>
            </a:pPr>
            <a:r>
              <a:rPr lang="en-GB" sz="1400" dirty="0">
                <a:solidFill>
                  <a:srgbClr val="434343"/>
                </a:solidFill>
                <a:latin typeface="Arial" panose="020B0604020202020204" pitchFamily="34" charset="0"/>
                <a:cs typeface="Arial" panose="020B0604020202020204" pitchFamily="34" charset="0"/>
              </a:rPr>
              <a:t>Listen to students, measure their engagement, and respond in real-time to themes, trends and areas of </a:t>
            </a:r>
            <a:r>
              <a:rPr lang="en-GB" sz="1400" dirty="0" smtClean="0">
                <a:solidFill>
                  <a:srgbClr val="434343"/>
                </a:solidFill>
                <a:latin typeface="Arial" panose="020B0604020202020204" pitchFamily="34" charset="0"/>
                <a:cs typeface="Arial" panose="020B0604020202020204" pitchFamily="34" charset="0"/>
              </a:rPr>
              <a:t>concern.</a:t>
            </a:r>
            <a:endParaRPr lang="en-GB" sz="1400" dirty="0">
              <a:solidFill>
                <a:srgbClr val="434343"/>
              </a:solidFill>
              <a:latin typeface="Arial" panose="020B0604020202020204" pitchFamily="34" charset="0"/>
              <a:cs typeface="Arial" panose="020B0604020202020204" pitchFamily="34" charset="0"/>
            </a:endParaRPr>
          </a:p>
        </p:txBody>
      </p:sp>
      <p:sp>
        <p:nvSpPr>
          <p:cNvPr id="6" name="Google Shape;204;p35"/>
          <p:cNvSpPr/>
          <p:nvPr/>
        </p:nvSpPr>
        <p:spPr>
          <a:xfrm>
            <a:off x="4611676" y="4334327"/>
            <a:ext cx="4103700" cy="1455476"/>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Clr>
                <a:schemeClr val="dk1"/>
              </a:buClr>
              <a:buSzPts val="1100"/>
              <a:buFont typeface="Arial"/>
              <a:buNone/>
            </a:pPr>
            <a:r>
              <a:rPr lang="en-GB" b="1" dirty="0">
                <a:solidFill>
                  <a:srgbClr val="434343"/>
                </a:solidFill>
                <a:latin typeface="Arial" panose="020B0604020202020204" pitchFamily="34" charset="0"/>
                <a:cs typeface="Arial" panose="020B0604020202020204" pitchFamily="34" charset="0"/>
              </a:rPr>
              <a:t>Nudging student behaviour</a:t>
            </a:r>
            <a:endParaRPr b="1"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1600"/>
              </a:spcAft>
              <a:buNone/>
            </a:pPr>
            <a:r>
              <a:rPr lang="en-GB" sz="1600" dirty="0">
                <a:solidFill>
                  <a:schemeClr val="dk2"/>
                </a:solidFill>
                <a:latin typeface="Arial" panose="020B0604020202020204" pitchFamily="34" charset="0"/>
                <a:cs typeface="Arial" panose="020B0604020202020204" pitchFamily="34" charset="0"/>
              </a:rPr>
              <a:t>Sparingly used, in-app notices and notifications direct to phones are a powerful (re)engagement </a:t>
            </a:r>
            <a:r>
              <a:rPr lang="en-GB" sz="1600" dirty="0" smtClean="0">
                <a:solidFill>
                  <a:schemeClr val="dk2"/>
                </a:solidFill>
                <a:latin typeface="Arial" panose="020B0604020202020204" pitchFamily="34" charset="0"/>
                <a:cs typeface="Arial" panose="020B0604020202020204" pitchFamily="34" charset="0"/>
              </a:rPr>
              <a:t>tool.</a:t>
            </a:r>
            <a:endParaRPr sz="1600" dirty="0">
              <a:solidFill>
                <a:srgbClr val="434343"/>
              </a:solidFill>
              <a:latin typeface="Arial" panose="020B0604020202020204" pitchFamily="34" charset="0"/>
              <a:cs typeface="Arial" panose="020B0604020202020204" pitchFamily="34" charset="0"/>
            </a:endParaRPr>
          </a:p>
        </p:txBody>
      </p:sp>
      <p:sp>
        <p:nvSpPr>
          <p:cNvPr id="7" name="Google Shape;205;p35"/>
          <p:cNvSpPr/>
          <p:nvPr/>
        </p:nvSpPr>
        <p:spPr>
          <a:xfrm>
            <a:off x="4611676" y="2480609"/>
            <a:ext cx="4103700" cy="1554334"/>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Clr>
                <a:schemeClr val="dk1"/>
              </a:buClr>
              <a:buSzPts val="1100"/>
              <a:buFont typeface="Arial"/>
              <a:buNone/>
            </a:pPr>
            <a:r>
              <a:rPr lang="en-GB" b="1" dirty="0">
                <a:solidFill>
                  <a:srgbClr val="434343"/>
                </a:solidFill>
                <a:latin typeface="Arial" panose="020B0604020202020204" pitchFamily="34" charset="0"/>
                <a:cs typeface="Arial" panose="020B0604020202020204" pitchFamily="34" charset="0"/>
              </a:rPr>
              <a:t>Precisely targeting content </a:t>
            </a:r>
            <a:endParaRPr b="1" dirty="0">
              <a:solidFill>
                <a:srgbClr val="434343"/>
              </a:solidFill>
              <a:latin typeface="Arial" panose="020B0604020202020204" pitchFamily="34" charset="0"/>
              <a:cs typeface="Arial" panose="020B0604020202020204" pitchFamily="34" charset="0"/>
            </a:endParaRPr>
          </a:p>
          <a:p>
            <a:pPr marL="0" lvl="0" indent="0" algn="ctr" rtl="0">
              <a:lnSpc>
                <a:spcPct val="120000"/>
              </a:lnSpc>
              <a:spcBef>
                <a:spcPts val="200"/>
              </a:spcBef>
              <a:spcAft>
                <a:spcPts val="0"/>
              </a:spcAft>
              <a:buClr>
                <a:schemeClr val="dk1"/>
              </a:buClr>
              <a:buSzPts val="1100"/>
              <a:buFont typeface="Arial"/>
              <a:buNone/>
            </a:pPr>
            <a:r>
              <a:rPr lang="en-GB" sz="1600" dirty="0">
                <a:solidFill>
                  <a:schemeClr val="dk2"/>
                </a:solidFill>
                <a:latin typeface="Arial" panose="020B0604020202020204" pitchFamily="34" charset="0"/>
                <a:cs typeface="Arial" panose="020B0604020202020204" pitchFamily="34" charset="0"/>
              </a:rPr>
              <a:t>Focused, timely, hyper-relevant material e.g. for individual personal tutor </a:t>
            </a:r>
            <a:r>
              <a:rPr lang="en-GB" sz="1600" dirty="0" smtClean="0">
                <a:solidFill>
                  <a:schemeClr val="dk2"/>
                </a:solidFill>
                <a:latin typeface="Arial" panose="020B0604020202020204" pitchFamily="34" charset="0"/>
                <a:cs typeface="Arial" panose="020B0604020202020204" pitchFamily="34" charset="0"/>
              </a:rPr>
              <a:t>groups.</a:t>
            </a:r>
            <a:endParaRPr sz="1600" dirty="0">
              <a:solidFill>
                <a:schemeClr val="dk2"/>
              </a:solidFill>
              <a:latin typeface="Arial" panose="020B0604020202020204" pitchFamily="34" charset="0"/>
              <a:cs typeface="Arial" panose="020B0604020202020204" pitchFamily="34" charset="0"/>
            </a:endParaRPr>
          </a:p>
          <a:p>
            <a:pPr marL="0" lvl="0" indent="0" algn="ctr" rtl="0">
              <a:lnSpc>
                <a:spcPct val="120000"/>
              </a:lnSpc>
              <a:spcBef>
                <a:spcPts val="200"/>
              </a:spcBef>
              <a:spcAft>
                <a:spcPts val="0"/>
              </a:spcAft>
              <a:buClr>
                <a:schemeClr val="dk1"/>
              </a:buClr>
              <a:buSzPts val="1100"/>
              <a:buFont typeface="Arial"/>
              <a:buNone/>
            </a:pPr>
            <a:endParaRPr sz="900" dirty="0">
              <a:solidFill>
                <a:schemeClr val="dk2"/>
              </a:solidFill>
              <a:latin typeface="Arial" panose="020B0604020202020204" pitchFamily="34" charset="0"/>
              <a:cs typeface="Arial" panose="020B0604020202020204" pitchFamily="34" charset="0"/>
            </a:endParaRPr>
          </a:p>
          <a:p>
            <a:pPr marL="0" lvl="0" indent="0" algn="ctr" rtl="0">
              <a:lnSpc>
                <a:spcPct val="120000"/>
              </a:lnSpc>
              <a:spcBef>
                <a:spcPts val="200"/>
              </a:spcBef>
              <a:spcAft>
                <a:spcPts val="200"/>
              </a:spcAft>
              <a:buClr>
                <a:schemeClr val="dk1"/>
              </a:buClr>
              <a:buSzPts val="1100"/>
              <a:buFont typeface="Arial"/>
              <a:buNone/>
            </a:pPr>
            <a:r>
              <a:rPr lang="en-GB" sz="1600" dirty="0">
                <a:solidFill>
                  <a:schemeClr val="dk2"/>
                </a:solidFill>
                <a:latin typeface="Arial" panose="020B0604020202020204" pitchFamily="34" charset="0"/>
                <a:cs typeface="Arial" panose="020B0604020202020204" pitchFamily="34" charset="0"/>
              </a:rPr>
              <a:t>Curated ‘best-of’ </a:t>
            </a:r>
            <a:r>
              <a:rPr lang="en-GB" sz="1600" dirty="0" smtClean="0">
                <a:solidFill>
                  <a:schemeClr val="dk2"/>
                </a:solidFill>
                <a:latin typeface="Arial" panose="020B0604020202020204" pitchFamily="34" charset="0"/>
                <a:cs typeface="Arial" panose="020B0604020202020204" pitchFamily="34" charset="0"/>
              </a:rPr>
              <a:t>highlights.</a:t>
            </a:r>
            <a:endParaRPr sz="1600" dirty="0">
              <a:solidFill>
                <a:schemeClr val="dk2"/>
              </a:solidFill>
              <a:latin typeface="Arial" panose="020B0604020202020204" pitchFamily="34" charset="0"/>
              <a:cs typeface="Arial" panose="020B0604020202020204" pitchFamily="34" charset="0"/>
            </a:endParaRPr>
          </a:p>
        </p:txBody>
      </p:sp>
      <p:sp>
        <p:nvSpPr>
          <p:cNvPr id="8" name="Google Shape;206;p35"/>
          <p:cNvSpPr/>
          <p:nvPr/>
        </p:nvSpPr>
        <p:spPr>
          <a:xfrm>
            <a:off x="350950" y="2480609"/>
            <a:ext cx="2617324" cy="3309194"/>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Clr>
                <a:schemeClr val="dk1"/>
              </a:buClr>
              <a:buSzPts val="1100"/>
              <a:buFont typeface="Arial"/>
              <a:buNone/>
            </a:pPr>
            <a:r>
              <a:rPr lang="en-GB" b="1" dirty="0">
                <a:solidFill>
                  <a:srgbClr val="434343"/>
                </a:solidFill>
                <a:latin typeface="Arial" panose="020B0604020202020204" pitchFamily="34" charset="0"/>
                <a:cs typeface="Arial" panose="020B0604020202020204" pitchFamily="34" charset="0"/>
              </a:rPr>
              <a:t>Use real-time data to drive decisions</a:t>
            </a:r>
            <a:endParaRPr b="1"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1600"/>
              </a:spcAft>
              <a:buNone/>
            </a:pPr>
            <a:r>
              <a:rPr lang="en-GB" sz="1600" dirty="0">
                <a:solidFill>
                  <a:schemeClr val="dk2"/>
                </a:solidFill>
                <a:latin typeface="Arial" panose="020B0604020202020204" pitchFamily="34" charset="0"/>
                <a:cs typeface="Arial" panose="020B0604020202020204" pitchFamily="34" charset="0"/>
              </a:rPr>
              <a:t>Are events being missed? Are key messages getting through?</a:t>
            </a:r>
            <a:endParaRPr sz="1600" dirty="0">
              <a:solidFill>
                <a:srgbClr val="434343"/>
              </a:solidFill>
              <a:latin typeface="Arial" panose="020B0604020202020204" pitchFamily="34" charset="0"/>
              <a:cs typeface="Arial" panose="020B0604020202020204" pitchFamily="34" charset="0"/>
            </a:endParaRPr>
          </a:p>
        </p:txBody>
      </p:sp>
      <p:cxnSp>
        <p:nvCxnSpPr>
          <p:cNvPr id="10" name="Google Shape;208;p35"/>
          <p:cNvCxnSpPr/>
          <p:nvPr/>
        </p:nvCxnSpPr>
        <p:spPr>
          <a:xfrm flipV="1">
            <a:off x="3046050" y="5114925"/>
            <a:ext cx="1487850" cy="6000"/>
          </a:xfrm>
          <a:prstGeom prst="straightConnector1">
            <a:avLst/>
          </a:prstGeom>
          <a:noFill/>
          <a:ln w="123825" cap="flat" cmpd="sng">
            <a:solidFill>
              <a:schemeClr val="dk2"/>
            </a:solidFill>
            <a:prstDash val="solid"/>
            <a:round/>
            <a:headEnd type="none" w="med" len="med"/>
            <a:tailEnd type="triangle" w="med" len="med"/>
          </a:ln>
        </p:spPr>
      </p:cxnSp>
      <p:cxnSp>
        <p:nvCxnSpPr>
          <p:cNvPr id="14" name="Google Shape;208;p35"/>
          <p:cNvCxnSpPr/>
          <p:nvPr/>
        </p:nvCxnSpPr>
        <p:spPr>
          <a:xfrm flipV="1">
            <a:off x="3046050" y="3273469"/>
            <a:ext cx="1487850" cy="6000"/>
          </a:xfrm>
          <a:prstGeom prst="straightConnector1">
            <a:avLst/>
          </a:prstGeom>
          <a:noFill/>
          <a:ln w="1238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2674943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 Assistant &amp; </a:t>
            </a:r>
            <a:r>
              <a:rPr lang="en-GB" dirty="0" err="1" smtClean="0"/>
              <a:t>Backloop</a:t>
            </a:r>
            <a:endParaRPr lang="en-GB" dirty="0"/>
          </a:p>
        </p:txBody>
      </p:sp>
      <p:sp>
        <p:nvSpPr>
          <p:cNvPr id="4" name="Google Shape;173;p31"/>
          <p:cNvSpPr/>
          <p:nvPr/>
        </p:nvSpPr>
        <p:spPr>
          <a:xfrm>
            <a:off x="0" y="1457373"/>
            <a:ext cx="9144000" cy="723852"/>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lvl="0" algn="ctr">
              <a:lnSpc>
                <a:spcPct val="120000"/>
              </a:lnSpc>
            </a:pPr>
            <a:r>
              <a:rPr lang="en-GB" sz="1600" b="1" dirty="0">
                <a:solidFill>
                  <a:srgbClr val="434343"/>
                </a:solidFill>
                <a:latin typeface="Arial" panose="020B0604020202020204" pitchFamily="34" charset="0"/>
                <a:cs typeface="Arial" panose="020B0604020202020204" pitchFamily="34" charset="0"/>
              </a:rPr>
              <a:t>Measure your effect</a:t>
            </a:r>
            <a:endParaRPr lang="en-GB" sz="1600" dirty="0">
              <a:solidFill>
                <a:srgbClr val="434343"/>
              </a:solidFill>
              <a:latin typeface="Arial" panose="020B0604020202020204" pitchFamily="34" charset="0"/>
              <a:cs typeface="Arial" panose="020B0604020202020204" pitchFamily="34" charset="0"/>
            </a:endParaRPr>
          </a:p>
          <a:p>
            <a:pPr lvl="0" algn="ctr">
              <a:lnSpc>
                <a:spcPct val="115000"/>
              </a:lnSpc>
              <a:spcBef>
                <a:spcPts val="200"/>
              </a:spcBef>
            </a:pPr>
            <a:r>
              <a:rPr lang="en-GB" sz="1400" dirty="0">
                <a:solidFill>
                  <a:srgbClr val="434343"/>
                </a:solidFill>
                <a:latin typeface="Arial" panose="020B0604020202020204" pitchFamily="34" charset="0"/>
                <a:cs typeface="Arial" panose="020B0604020202020204" pitchFamily="34" charset="0"/>
              </a:rPr>
              <a:t>Listen to students, measure their engagement, and respond in real-time to themes, trends and areas of concern.</a:t>
            </a:r>
            <a:endParaRPr lang="en-GB" sz="1400" dirty="0">
              <a:solidFill>
                <a:srgbClr val="434343"/>
              </a:solidFill>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628651" y="2181225"/>
            <a:ext cx="7886700" cy="3609975"/>
          </a:xfrm>
        </p:spPr>
        <p:txBody>
          <a:bodyPr>
            <a:normAutofit fontScale="77500" lnSpcReduction="20000"/>
          </a:bodyPr>
          <a:lstStyle/>
          <a:p>
            <a:r>
              <a:rPr lang="en-GB" dirty="0" err="1" smtClean="0"/>
              <a:t>Backloop</a:t>
            </a:r>
            <a:r>
              <a:rPr lang="en-GB" dirty="0"/>
              <a:t> </a:t>
            </a:r>
            <a:r>
              <a:rPr lang="en-GB" dirty="0" smtClean="0"/>
              <a:t>acts an online feedback mechanism, sent to students once a fortnight.</a:t>
            </a:r>
          </a:p>
          <a:p>
            <a:r>
              <a:rPr lang="en-GB" dirty="0" smtClean="0"/>
              <a:t>Key purpose is to ‘check in’, and ask thought provoking questions, relevant to the student journey.</a:t>
            </a:r>
          </a:p>
          <a:p>
            <a:r>
              <a:rPr lang="en-GB" dirty="0" smtClean="0"/>
              <a:t>These ‘check in’s allow students to provide feedback, allowing:</a:t>
            </a:r>
          </a:p>
          <a:p>
            <a:pPr lvl="1"/>
            <a:r>
              <a:rPr lang="en-GB" dirty="0" smtClean="0"/>
              <a:t>Them to get things ‘off their chest’.</a:t>
            </a:r>
          </a:p>
          <a:p>
            <a:pPr lvl="1"/>
            <a:r>
              <a:rPr lang="en-GB" dirty="0" smtClean="0"/>
              <a:t>Teaching teams to be aware of any issues that arise.</a:t>
            </a:r>
          </a:p>
          <a:p>
            <a:pPr lvl="1"/>
            <a:r>
              <a:rPr lang="en-GB" dirty="0" smtClean="0"/>
              <a:t>Student advisors to initiate and close a meaningful feedback loop.</a:t>
            </a:r>
          </a:p>
        </p:txBody>
      </p:sp>
    </p:spTree>
    <p:extLst>
      <p:ext uri="{BB962C8B-B14F-4D97-AF65-F5344CB8AC3E}">
        <p14:creationId xmlns:p14="http://schemas.microsoft.com/office/powerpoint/2010/main" val="1190645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Outcomes</a:t>
            </a:r>
            <a:endParaRPr lang="en-GB" dirty="0"/>
          </a:p>
        </p:txBody>
      </p:sp>
      <p:sp>
        <p:nvSpPr>
          <p:cNvPr id="3" name="Content Placeholder 2"/>
          <p:cNvSpPr>
            <a:spLocks noGrp="1"/>
          </p:cNvSpPr>
          <p:nvPr>
            <p:ph idx="1"/>
          </p:nvPr>
        </p:nvSpPr>
        <p:spPr>
          <a:xfrm>
            <a:off x="628651" y="1825625"/>
            <a:ext cx="8181974" cy="4351338"/>
          </a:xfrm>
        </p:spPr>
        <p:txBody>
          <a:bodyPr>
            <a:normAutofit fontScale="85000" lnSpcReduction="10000"/>
          </a:bodyPr>
          <a:lstStyle/>
          <a:p>
            <a:r>
              <a:rPr lang="en-GB" dirty="0" smtClean="0"/>
              <a:t>97% adoption rate across 1</a:t>
            </a:r>
            <a:r>
              <a:rPr lang="en-GB" baseline="30000" dirty="0" smtClean="0"/>
              <a:t>st</a:t>
            </a:r>
            <a:r>
              <a:rPr lang="en-GB" dirty="0" smtClean="0"/>
              <a:t> year students.</a:t>
            </a:r>
          </a:p>
          <a:p>
            <a:pPr lvl="1"/>
            <a:r>
              <a:rPr lang="en-GB" dirty="0" smtClean="0"/>
              <a:t>Success driven through embedding into transition &amp; induction.</a:t>
            </a:r>
          </a:p>
          <a:p>
            <a:pPr lvl="1"/>
            <a:r>
              <a:rPr lang="en-GB" dirty="0" smtClean="0"/>
              <a:t>App made the default (But not only) method of communicating events, change and information during Welcome Week.</a:t>
            </a:r>
          </a:p>
          <a:p>
            <a:r>
              <a:rPr lang="en-GB" dirty="0"/>
              <a:t>80% reduction in email </a:t>
            </a:r>
            <a:r>
              <a:rPr lang="en-GB" dirty="0" smtClean="0"/>
              <a:t>and phone traffic during student transition into university, and Welcome Week.</a:t>
            </a:r>
          </a:p>
          <a:p>
            <a:r>
              <a:rPr lang="en-GB" dirty="0" smtClean="0"/>
              <a:t>210 student queries responded to before classes commenced</a:t>
            </a:r>
          </a:p>
          <a:p>
            <a:r>
              <a:rPr lang="en-GB" dirty="0" smtClean="0"/>
              <a:t>77,000 article impressions across Welcome Week.</a:t>
            </a:r>
          </a:p>
        </p:txBody>
      </p:sp>
    </p:spTree>
    <p:extLst>
      <p:ext uri="{BB962C8B-B14F-4D97-AF65-F5344CB8AC3E}">
        <p14:creationId xmlns:p14="http://schemas.microsoft.com/office/powerpoint/2010/main" val="365632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Outcomes</a:t>
            </a:r>
            <a:endParaRPr lang="en-GB" dirty="0"/>
          </a:p>
        </p:txBody>
      </p:sp>
      <p:sp>
        <p:nvSpPr>
          <p:cNvPr id="3" name="Content Placeholder 2"/>
          <p:cNvSpPr>
            <a:spLocks noGrp="1"/>
          </p:cNvSpPr>
          <p:nvPr>
            <p:ph idx="1"/>
          </p:nvPr>
        </p:nvSpPr>
        <p:spPr>
          <a:xfrm>
            <a:off x="657867" y="1690692"/>
            <a:ext cx="7886700" cy="1241425"/>
          </a:xfrm>
        </p:spPr>
        <p:txBody>
          <a:bodyPr>
            <a:normAutofit lnSpcReduction="10000"/>
          </a:bodyPr>
          <a:lstStyle/>
          <a:p>
            <a:pPr marL="0" indent="0" algn="ctr">
              <a:buNone/>
            </a:pPr>
            <a:r>
              <a:rPr lang="en-GB" i="1" dirty="0" smtClean="0"/>
              <a:t>We noticed a shift in student app usage and consumption throughout first year.</a:t>
            </a:r>
          </a:p>
          <a:p>
            <a:pPr lvl="1" algn="ctr"/>
            <a:endParaRPr lang="en-GB" i="1" dirty="0" smtClean="0"/>
          </a:p>
          <a:p>
            <a:pPr marL="0" indent="0" algn="ctr">
              <a:buNone/>
            </a:pPr>
            <a:endParaRPr lang="en-GB" i="1" dirty="0"/>
          </a:p>
        </p:txBody>
      </p:sp>
      <p:sp>
        <p:nvSpPr>
          <p:cNvPr id="4" name="Google Shape;173;p31"/>
          <p:cNvSpPr/>
          <p:nvPr/>
        </p:nvSpPr>
        <p:spPr>
          <a:xfrm>
            <a:off x="168675" y="3190923"/>
            <a:ext cx="2927700" cy="24453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Clr>
                <a:schemeClr val="dk1"/>
              </a:buClr>
              <a:buSzPts val="1100"/>
              <a:buFont typeface="Arial"/>
              <a:buNone/>
            </a:pPr>
            <a:r>
              <a:rPr lang="en-GB" b="1" dirty="0" smtClean="0">
                <a:solidFill>
                  <a:srgbClr val="434343"/>
                </a:solidFill>
                <a:latin typeface="Arial" panose="020B0604020202020204" pitchFamily="34" charset="0"/>
                <a:cs typeface="Arial" panose="020B0604020202020204" pitchFamily="34" charset="0"/>
              </a:rPr>
              <a:t>Transitional Phase</a:t>
            </a:r>
            <a:endParaRPr sz="1800" b="1"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0"/>
              </a:spcAft>
              <a:buClr>
                <a:schemeClr val="dk1"/>
              </a:buClr>
              <a:buSzPts val="1100"/>
              <a:buFont typeface="Arial"/>
              <a:buNone/>
            </a:pPr>
            <a:endParaRPr lang="en-GB" sz="1600" dirty="0" smtClean="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0"/>
              </a:spcAft>
              <a:buClr>
                <a:schemeClr val="dk1"/>
              </a:buClr>
              <a:buSzPts val="1100"/>
              <a:buFont typeface="Arial"/>
              <a:buNone/>
            </a:pPr>
            <a:r>
              <a:rPr lang="en-GB" sz="1600" dirty="0" smtClean="0">
                <a:solidFill>
                  <a:srgbClr val="434343"/>
                </a:solidFill>
                <a:latin typeface="Arial" panose="020B0604020202020204" pitchFamily="34" charset="0"/>
                <a:cs typeface="Arial" panose="020B0604020202020204" pitchFamily="34" charset="0"/>
              </a:rPr>
              <a:t>Mixture of curiosity and scheduling: Wants to know what’s happening, when, and where as adjusting to being a HE Student</a:t>
            </a:r>
            <a:r>
              <a:rPr lang="en-GB" sz="1600" dirty="0">
                <a:solidFill>
                  <a:srgbClr val="434343"/>
                </a:solidFill>
                <a:latin typeface="Arial" panose="020B0604020202020204" pitchFamily="34" charset="0"/>
                <a:cs typeface="Arial" panose="020B0604020202020204" pitchFamily="34" charset="0"/>
              </a:rPr>
              <a:t>.</a:t>
            </a:r>
            <a:endParaRPr sz="1600" dirty="0">
              <a:solidFill>
                <a:srgbClr val="434343"/>
              </a:solidFill>
              <a:latin typeface="Arial" panose="020B0604020202020204" pitchFamily="34" charset="0"/>
              <a:cs typeface="Arial" panose="020B0604020202020204" pitchFamily="34" charset="0"/>
            </a:endParaRPr>
          </a:p>
        </p:txBody>
      </p:sp>
      <p:sp>
        <p:nvSpPr>
          <p:cNvPr id="5" name="Google Shape;174;p31"/>
          <p:cNvSpPr/>
          <p:nvPr/>
        </p:nvSpPr>
        <p:spPr>
          <a:xfrm>
            <a:off x="6106076" y="3190884"/>
            <a:ext cx="2927700" cy="24453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GB" sz="1800" b="1" dirty="0" smtClean="0">
                <a:solidFill>
                  <a:srgbClr val="434343"/>
                </a:solidFill>
                <a:latin typeface="Arial" panose="020B0604020202020204" pitchFamily="34" charset="0"/>
                <a:cs typeface="Arial" panose="020B0604020202020204" pitchFamily="34" charset="0"/>
              </a:rPr>
              <a:t>Assessment Periods</a:t>
            </a:r>
            <a:endParaRPr sz="1800"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0"/>
              </a:spcAft>
              <a:buNone/>
            </a:pPr>
            <a:endParaRPr lang="en-GB" dirty="0" smtClean="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0"/>
              </a:spcAft>
              <a:buNone/>
            </a:pPr>
            <a:r>
              <a:rPr lang="en-GB" sz="1600" dirty="0" smtClean="0">
                <a:solidFill>
                  <a:srgbClr val="434343"/>
                </a:solidFill>
                <a:latin typeface="Arial" panose="020B0604020202020204" pitchFamily="34" charset="0"/>
                <a:cs typeface="Arial" panose="020B0604020202020204" pitchFamily="34" charset="0"/>
              </a:rPr>
              <a:t>‘I have this issue’: Ultra specific, personal issue affecting a student, at a potential point of crisis in their studies / life.</a:t>
            </a:r>
            <a:endParaRPr lang="en-GB" sz="1400" dirty="0">
              <a:solidFill>
                <a:srgbClr val="434343"/>
              </a:solidFill>
              <a:latin typeface="Arial" panose="020B0604020202020204" pitchFamily="34" charset="0"/>
              <a:cs typeface="Arial" panose="020B0604020202020204" pitchFamily="34" charset="0"/>
            </a:endParaRPr>
          </a:p>
        </p:txBody>
      </p:sp>
      <p:sp>
        <p:nvSpPr>
          <p:cNvPr id="6" name="Google Shape;175;p31"/>
          <p:cNvSpPr/>
          <p:nvPr/>
        </p:nvSpPr>
        <p:spPr>
          <a:xfrm>
            <a:off x="3137367" y="3190905"/>
            <a:ext cx="2927700" cy="24453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GB" sz="1800" b="1" dirty="0" smtClean="0">
                <a:solidFill>
                  <a:srgbClr val="434343"/>
                </a:solidFill>
                <a:latin typeface="Arial" panose="020B0604020202020204" pitchFamily="34" charset="0"/>
                <a:cs typeface="Arial" panose="020B0604020202020204" pitchFamily="34" charset="0"/>
              </a:rPr>
              <a:t>In Semester Phase</a:t>
            </a:r>
          </a:p>
          <a:p>
            <a:pPr marL="0" lvl="0" indent="0" algn="ctr" rtl="0">
              <a:lnSpc>
                <a:spcPct val="120000"/>
              </a:lnSpc>
              <a:spcBef>
                <a:spcPts val="0"/>
              </a:spcBef>
              <a:spcAft>
                <a:spcPts val="0"/>
              </a:spcAft>
              <a:buNone/>
            </a:pPr>
            <a:endParaRPr sz="1800"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0"/>
              </a:spcBef>
              <a:spcAft>
                <a:spcPts val="0"/>
              </a:spcAft>
              <a:buNone/>
            </a:pPr>
            <a:r>
              <a:rPr lang="en-GB" sz="1600" dirty="0" smtClean="0">
                <a:solidFill>
                  <a:srgbClr val="434343"/>
                </a:solidFill>
                <a:latin typeface="Arial" panose="020B0604020202020204" pitchFamily="34" charset="0"/>
                <a:cs typeface="Arial" panose="020B0604020202020204" pitchFamily="34" charset="0"/>
              </a:rPr>
              <a:t>‘Checking in &amp; Checking out’: Consuming content seen as useful &amp; relevant. Asking questions when they arise.</a:t>
            </a:r>
            <a:endParaRPr sz="1600" dirty="0">
              <a:solidFill>
                <a:srgbClr val="43434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333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Outcomes</a:t>
            </a:r>
            <a:endParaRPr lang="en-GB" dirty="0"/>
          </a:p>
        </p:txBody>
      </p:sp>
      <p:sp>
        <p:nvSpPr>
          <p:cNvPr id="3" name="Content Placeholder 2"/>
          <p:cNvSpPr>
            <a:spLocks noGrp="1"/>
          </p:cNvSpPr>
          <p:nvPr>
            <p:ph idx="1"/>
          </p:nvPr>
        </p:nvSpPr>
        <p:spPr>
          <a:xfrm>
            <a:off x="628651" y="1825625"/>
            <a:ext cx="8181974" cy="4003675"/>
          </a:xfrm>
        </p:spPr>
        <p:txBody>
          <a:bodyPr>
            <a:normAutofit fontScale="77500" lnSpcReduction="20000"/>
          </a:bodyPr>
          <a:lstStyle/>
          <a:p>
            <a:r>
              <a:rPr lang="en-GB" dirty="0" smtClean="0"/>
              <a:t>A lot of our work required re-thinking the way we communicated with students:</a:t>
            </a:r>
          </a:p>
          <a:p>
            <a:pPr lvl="1"/>
            <a:r>
              <a:rPr lang="en-GB" dirty="0" smtClean="0"/>
              <a:t>For first years, having not been exposed to other systems, this method of interaction became ‘the norm’.</a:t>
            </a:r>
          </a:p>
          <a:p>
            <a:pPr lvl="1"/>
            <a:r>
              <a:rPr lang="en-GB" dirty="0" smtClean="0"/>
              <a:t>This compares with other students, who had embedded methods of finding information and contacting key people.</a:t>
            </a:r>
          </a:p>
          <a:p>
            <a:r>
              <a:rPr lang="en-GB" dirty="0" smtClean="0"/>
              <a:t>Despite this, where 2</a:t>
            </a:r>
            <a:r>
              <a:rPr lang="en-GB" baseline="30000" dirty="0" smtClean="0"/>
              <a:t>nd</a:t>
            </a:r>
            <a:r>
              <a:rPr lang="en-GB" dirty="0" smtClean="0"/>
              <a:t> / 3</a:t>
            </a:r>
            <a:r>
              <a:rPr lang="en-GB" baseline="30000" dirty="0" smtClean="0"/>
              <a:t>rd</a:t>
            </a:r>
            <a:r>
              <a:rPr lang="en-GB" dirty="0" smtClean="0"/>
              <a:t> year students </a:t>
            </a:r>
            <a:r>
              <a:rPr lang="en-GB" i="1" dirty="0" smtClean="0"/>
              <a:t>have</a:t>
            </a:r>
            <a:r>
              <a:rPr lang="en-GB" dirty="0" smtClean="0"/>
              <a:t> downloaded the app, we find their consumption patterns shift.</a:t>
            </a:r>
          </a:p>
          <a:p>
            <a:r>
              <a:rPr lang="en-GB" dirty="0" smtClean="0"/>
              <a:t>Subject discipline seems not to be a barrier to uptake and usage. </a:t>
            </a:r>
          </a:p>
        </p:txBody>
      </p:sp>
    </p:spTree>
    <p:extLst>
      <p:ext uri="{BB962C8B-B14F-4D97-AF65-F5344CB8AC3E}">
        <p14:creationId xmlns:p14="http://schemas.microsoft.com/office/powerpoint/2010/main" val="1540664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Outcomes</a:t>
            </a:r>
            <a:endParaRPr lang="en-GB" dirty="0"/>
          </a:p>
        </p:txBody>
      </p:sp>
      <p:sp>
        <p:nvSpPr>
          <p:cNvPr id="3" name="Content Placeholder 2"/>
          <p:cNvSpPr>
            <a:spLocks noGrp="1"/>
          </p:cNvSpPr>
          <p:nvPr>
            <p:ph idx="1"/>
          </p:nvPr>
        </p:nvSpPr>
        <p:spPr>
          <a:xfrm>
            <a:off x="657867" y="1690692"/>
            <a:ext cx="7886700" cy="1241425"/>
          </a:xfrm>
        </p:spPr>
        <p:txBody>
          <a:bodyPr>
            <a:normAutofit fontScale="85000" lnSpcReduction="10000"/>
          </a:bodyPr>
          <a:lstStyle/>
          <a:p>
            <a:pPr marL="0" indent="0" algn="ctr">
              <a:buNone/>
            </a:pPr>
            <a:r>
              <a:rPr lang="en-GB" i="1" dirty="0" smtClean="0"/>
              <a:t>Importantly, we have found Semester 1 student withdrawals have decreased by 40% on 2017/8 (21% for 1</a:t>
            </a:r>
            <a:r>
              <a:rPr lang="en-GB" i="1" baseline="30000" dirty="0" smtClean="0"/>
              <a:t>st</a:t>
            </a:r>
            <a:r>
              <a:rPr lang="en-GB" i="1" dirty="0" smtClean="0"/>
              <a:t> Years)</a:t>
            </a:r>
            <a:endParaRPr lang="en-GB" i="1" dirty="0"/>
          </a:p>
        </p:txBody>
      </p:sp>
      <p:sp>
        <p:nvSpPr>
          <p:cNvPr id="4" name="Google Shape;173;p31"/>
          <p:cNvSpPr/>
          <p:nvPr/>
        </p:nvSpPr>
        <p:spPr>
          <a:xfrm>
            <a:off x="168675" y="3190923"/>
            <a:ext cx="2927700" cy="24453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Clr>
                <a:schemeClr val="dk1"/>
              </a:buClr>
              <a:buSzPts val="1100"/>
              <a:buFont typeface="Arial"/>
              <a:buNone/>
            </a:pPr>
            <a:r>
              <a:rPr lang="en-GB" sz="1750" b="1" dirty="0" smtClean="0">
                <a:solidFill>
                  <a:srgbClr val="434343"/>
                </a:solidFill>
                <a:latin typeface="Arial" panose="020B0604020202020204" pitchFamily="34" charset="0"/>
                <a:cs typeface="Arial" panose="020B0604020202020204" pitchFamily="34" charset="0"/>
              </a:rPr>
              <a:t>Avoiding the Cliff Edge</a:t>
            </a:r>
            <a:endParaRPr sz="1750" b="1"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0"/>
              </a:spcAft>
              <a:buClr>
                <a:schemeClr val="dk1"/>
              </a:buClr>
              <a:buSzPts val="1100"/>
              <a:buFont typeface="Arial"/>
              <a:buNone/>
            </a:pPr>
            <a:endParaRPr lang="en-GB" sz="1600" dirty="0" smtClean="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0"/>
              </a:spcAft>
              <a:buClr>
                <a:schemeClr val="dk1"/>
              </a:buClr>
              <a:buSzPts val="1100"/>
              <a:buFont typeface="Arial"/>
              <a:buNone/>
            </a:pPr>
            <a:r>
              <a:rPr lang="en-GB" sz="1600" dirty="0" smtClean="0">
                <a:solidFill>
                  <a:srgbClr val="434343"/>
                </a:solidFill>
                <a:latin typeface="Arial" panose="020B0604020202020204" pitchFamily="34" charset="0"/>
                <a:cs typeface="Arial" panose="020B0604020202020204" pitchFamily="34" charset="0"/>
              </a:rPr>
              <a:t>By encouraging students to contact us over the potentially ‘nonsensical’, we remove barriers and reduce students hitting crisis point.</a:t>
            </a:r>
            <a:endParaRPr sz="1600" dirty="0">
              <a:solidFill>
                <a:srgbClr val="434343"/>
              </a:solidFill>
              <a:latin typeface="Arial" panose="020B0604020202020204" pitchFamily="34" charset="0"/>
              <a:cs typeface="Arial" panose="020B0604020202020204" pitchFamily="34" charset="0"/>
            </a:endParaRPr>
          </a:p>
        </p:txBody>
      </p:sp>
      <p:sp>
        <p:nvSpPr>
          <p:cNvPr id="5" name="Google Shape;174;p31"/>
          <p:cNvSpPr/>
          <p:nvPr/>
        </p:nvSpPr>
        <p:spPr>
          <a:xfrm>
            <a:off x="6106076" y="3190884"/>
            <a:ext cx="2927700" cy="24453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GB" sz="1800" b="1" dirty="0" smtClean="0">
                <a:solidFill>
                  <a:srgbClr val="434343"/>
                </a:solidFill>
                <a:latin typeface="Arial" panose="020B0604020202020204" pitchFamily="34" charset="0"/>
                <a:cs typeface="Arial" panose="020B0604020202020204" pitchFamily="34" charset="0"/>
              </a:rPr>
              <a:t>Less Searching For </a:t>
            </a:r>
            <a:r>
              <a:rPr lang="en-GB" sz="1800" b="1" i="1" dirty="0" smtClean="0">
                <a:solidFill>
                  <a:srgbClr val="434343"/>
                </a:solidFill>
                <a:latin typeface="Arial" panose="020B0604020202020204" pitchFamily="34" charset="0"/>
                <a:cs typeface="Arial" panose="020B0604020202020204" pitchFamily="34" charset="0"/>
              </a:rPr>
              <a:t>X</a:t>
            </a:r>
            <a:endParaRPr sz="1800" i="1"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0"/>
              </a:spcAft>
              <a:buNone/>
            </a:pPr>
            <a:endParaRPr lang="en-GB" dirty="0" smtClean="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200"/>
              </a:spcBef>
              <a:spcAft>
                <a:spcPts val="0"/>
              </a:spcAft>
              <a:buNone/>
            </a:pPr>
            <a:r>
              <a:rPr lang="en-GB" sz="1600" dirty="0" smtClean="0">
                <a:solidFill>
                  <a:srgbClr val="434343"/>
                </a:solidFill>
                <a:latin typeface="Arial" panose="020B0604020202020204" pitchFamily="34" charset="0"/>
                <a:cs typeface="Arial" panose="020B0604020202020204" pitchFamily="34" charset="0"/>
              </a:rPr>
              <a:t>‘I have this issue’: Ultra specific, personal issue affecting a student, at a potential point of crisis in their studies / life.</a:t>
            </a:r>
            <a:endParaRPr lang="en-GB" sz="1400" dirty="0">
              <a:solidFill>
                <a:srgbClr val="434343"/>
              </a:solidFill>
              <a:latin typeface="Arial" panose="020B0604020202020204" pitchFamily="34" charset="0"/>
              <a:cs typeface="Arial" panose="020B0604020202020204" pitchFamily="34" charset="0"/>
            </a:endParaRPr>
          </a:p>
        </p:txBody>
      </p:sp>
      <p:sp>
        <p:nvSpPr>
          <p:cNvPr id="6" name="Google Shape;175;p31"/>
          <p:cNvSpPr/>
          <p:nvPr/>
        </p:nvSpPr>
        <p:spPr>
          <a:xfrm>
            <a:off x="3137367" y="3190905"/>
            <a:ext cx="2927700" cy="24453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GB" sz="1750" b="1" dirty="0" smtClean="0">
                <a:solidFill>
                  <a:srgbClr val="434343"/>
                </a:solidFill>
                <a:latin typeface="Arial" panose="020B0604020202020204" pitchFamily="34" charset="0"/>
                <a:cs typeface="Arial" panose="020B0604020202020204" pitchFamily="34" charset="0"/>
              </a:rPr>
              <a:t>Notification VS Email</a:t>
            </a:r>
          </a:p>
          <a:p>
            <a:pPr marL="0" lvl="0" indent="0" algn="ctr" rtl="0">
              <a:lnSpc>
                <a:spcPct val="120000"/>
              </a:lnSpc>
              <a:spcBef>
                <a:spcPts val="0"/>
              </a:spcBef>
              <a:spcAft>
                <a:spcPts val="0"/>
              </a:spcAft>
              <a:buNone/>
            </a:pPr>
            <a:endParaRPr sz="1800" dirty="0">
              <a:solidFill>
                <a:srgbClr val="434343"/>
              </a:solidFill>
              <a:latin typeface="Arial" panose="020B0604020202020204" pitchFamily="34" charset="0"/>
              <a:cs typeface="Arial" panose="020B0604020202020204" pitchFamily="34" charset="0"/>
            </a:endParaRPr>
          </a:p>
          <a:p>
            <a:pPr marL="0" lvl="0" indent="0" algn="ctr" rtl="0">
              <a:lnSpc>
                <a:spcPct val="115000"/>
              </a:lnSpc>
              <a:spcBef>
                <a:spcPts val="0"/>
              </a:spcBef>
              <a:spcAft>
                <a:spcPts val="0"/>
              </a:spcAft>
              <a:buNone/>
            </a:pPr>
            <a:r>
              <a:rPr lang="en-GB" sz="1600" dirty="0" smtClean="0">
                <a:solidFill>
                  <a:srgbClr val="434343"/>
                </a:solidFill>
                <a:latin typeface="Arial" panose="020B0604020202020204" pitchFamily="34" charset="0"/>
                <a:cs typeface="Arial" panose="020B0604020202020204" pitchFamily="34" charset="0"/>
              </a:rPr>
              <a:t>When students disengage, emails are often ignored. A carefully curated app notification can ‘nudge’ students to check in.</a:t>
            </a:r>
            <a:endParaRPr sz="1600" dirty="0">
              <a:solidFill>
                <a:srgbClr val="43434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68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We’ve Learned</a:t>
            </a:r>
            <a:endParaRPr lang="en-GB" dirty="0"/>
          </a:p>
        </p:txBody>
      </p:sp>
      <p:sp>
        <p:nvSpPr>
          <p:cNvPr id="4" name="Google Shape;173;p31"/>
          <p:cNvSpPr/>
          <p:nvPr/>
        </p:nvSpPr>
        <p:spPr>
          <a:xfrm>
            <a:off x="104775" y="1419271"/>
            <a:ext cx="8928000" cy="12780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lvl="0" algn="ctr">
              <a:lnSpc>
                <a:spcPct val="120000"/>
              </a:lnSpc>
            </a:pPr>
            <a:r>
              <a:rPr lang="en-GB" sz="1600" b="1" dirty="0" smtClean="0">
                <a:solidFill>
                  <a:srgbClr val="434343"/>
                </a:solidFill>
                <a:latin typeface="Arial" panose="020B0604020202020204" pitchFamily="34" charset="0"/>
                <a:cs typeface="Arial" panose="020B0604020202020204" pitchFamily="34" charset="0"/>
              </a:rPr>
              <a:t>Early Adoption Is Everything</a:t>
            </a:r>
            <a:endParaRPr lang="en-GB" sz="1600" dirty="0">
              <a:solidFill>
                <a:srgbClr val="434343"/>
              </a:solidFill>
              <a:latin typeface="Arial" panose="020B0604020202020204" pitchFamily="34" charset="0"/>
              <a:cs typeface="Arial" panose="020B0604020202020204" pitchFamily="34" charset="0"/>
            </a:endParaRPr>
          </a:p>
          <a:p>
            <a:pPr lvl="0" algn="ctr">
              <a:lnSpc>
                <a:spcPct val="115000"/>
              </a:lnSpc>
              <a:spcBef>
                <a:spcPts val="200"/>
              </a:spcBef>
            </a:pPr>
            <a:r>
              <a:rPr lang="en-GB" sz="1400" dirty="0" smtClean="0">
                <a:solidFill>
                  <a:srgbClr val="434343"/>
                </a:solidFill>
                <a:latin typeface="Arial" panose="020B0604020202020204" pitchFamily="34" charset="0"/>
                <a:cs typeface="Arial" panose="020B0604020202020204" pitchFamily="34" charset="0"/>
              </a:rPr>
              <a:t>Working with students prior to induction and commencing studies aids curiosity, but also helps embed behaviours whilst other distractions are lower.</a:t>
            </a:r>
            <a:endParaRPr lang="en-GB" sz="1400" dirty="0">
              <a:solidFill>
                <a:srgbClr val="434343"/>
              </a:solidFill>
              <a:latin typeface="Arial" panose="020B0604020202020204" pitchFamily="34" charset="0"/>
              <a:cs typeface="Arial" panose="020B0604020202020204" pitchFamily="34" charset="0"/>
            </a:endParaRPr>
          </a:p>
        </p:txBody>
      </p:sp>
      <p:sp>
        <p:nvSpPr>
          <p:cNvPr id="5" name="Google Shape;173;p31"/>
          <p:cNvSpPr/>
          <p:nvPr/>
        </p:nvSpPr>
        <p:spPr>
          <a:xfrm>
            <a:off x="104775" y="2953590"/>
            <a:ext cx="8928000" cy="12780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lvl="0" algn="ctr">
              <a:lnSpc>
                <a:spcPct val="120000"/>
              </a:lnSpc>
            </a:pPr>
            <a:r>
              <a:rPr lang="en-GB" sz="1600" b="1" dirty="0" smtClean="0">
                <a:solidFill>
                  <a:srgbClr val="434343"/>
                </a:solidFill>
                <a:latin typeface="Arial" panose="020B0604020202020204" pitchFamily="34" charset="0"/>
                <a:cs typeface="Arial" panose="020B0604020202020204" pitchFamily="34" charset="0"/>
              </a:rPr>
              <a:t>This Isn’t </a:t>
            </a:r>
            <a:r>
              <a:rPr lang="en-GB" sz="1600" b="1" i="1" dirty="0" smtClean="0">
                <a:solidFill>
                  <a:srgbClr val="434343"/>
                </a:solidFill>
                <a:latin typeface="Arial" panose="020B0604020202020204" pitchFamily="34" charset="0"/>
                <a:cs typeface="Arial" panose="020B0604020202020204" pitchFamily="34" charset="0"/>
              </a:rPr>
              <a:t>Just Another Thing </a:t>
            </a:r>
            <a:r>
              <a:rPr lang="en-GB" sz="1600" b="1" dirty="0" smtClean="0">
                <a:solidFill>
                  <a:srgbClr val="434343"/>
                </a:solidFill>
                <a:latin typeface="Arial" panose="020B0604020202020204" pitchFamily="34" charset="0"/>
                <a:cs typeface="Arial" panose="020B0604020202020204" pitchFamily="34" charset="0"/>
              </a:rPr>
              <a:t>To Try And Aid Engagement</a:t>
            </a:r>
            <a:endParaRPr lang="en-GB" sz="1600" dirty="0">
              <a:solidFill>
                <a:srgbClr val="434343"/>
              </a:solidFill>
              <a:latin typeface="Arial" panose="020B0604020202020204" pitchFamily="34" charset="0"/>
              <a:cs typeface="Arial" panose="020B0604020202020204" pitchFamily="34" charset="0"/>
            </a:endParaRPr>
          </a:p>
          <a:p>
            <a:pPr lvl="0" algn="ctr">
              <a:lnSpc>
                <a:spcPct val="115000"/>
              </a:lnSpc>
              <a:spcBef>
                <a:spcPts val="200"/>
              </a:spcBef>
            </a:pPr>
            <a:r>
              <a:rPr lang="en-GB" sz="1400" dirty="0" smtClean="0">
                <a:solidFill>
                  <a:srgbClr val="434343"/>
                </a:solidFill>
                <a:latin typeface="Arial" panose="020B0604020202020204" pitchFamily="34" charset="0"/>
                <a:cs typeface="Arial" panose="020B0604020202020204" pitchFamily="34" charset="0"/>
              </a:rPr>
              <a:t>Students won’t stop using smartphones, and their consumption habits will likely become </a:t>
            </a:r>
            <a:r>
              <a:rPr lang="en-GB" sz="1400" i="1" dirty="0" smtClean="0">
                <a:solidFill>
                  <a:srgbClr val="434343"/>
                </a:solidFill>
                <a:latin typeface="Arial" panose="020B0604020202020204" pitchFamily="34" charset="0"/>
                <a:cs typeface="Arial" panose="020B0604020202020204" pitchFamily="34" charset="0"/>
              </a:rPr>
              <a:t>more</a:t>
            </a:r>
            <a:r>
              <a:rPr lang="en-GB" sz="1400" dirty="0" smtClean="0">
                <a:solidFill>
                  <a:srgbClr val="434343"/>
                </a:solidFill>
                <a:latin typeface="Arial" panose="020B0604020202020204" pitchFamily="34" charset="0"/>
                <a:cs typeface="Arial" panose="020B0604020202020204" pitchFamily="34" charset="0"/>
              </a:rPr>
              <a:t> focused around app based information consumption. Meeting them where </a:t>
            </a:r>
            <a:r>
              <a:rPr lang="en-GB" sz="1400" i="1" dirty="0" smtClean="0">
                <a:solidFill>
                  <a:srgbClr val="434343"/>
                </a:solidFill>
                <a:latin typeface="Arial" panose="020B0604020202020204" pitchFamily="34" charset="0"/>
                <a:cs typeface="Arial" panose="020B0604020202020204" pitchFamily="34" charset="0"/>
              </a:rPr>
              <a:t>they are</a:t>
            </a:r>
            <a:r>
              <a:rPr lang="en-GB" sz="1400" dirty="0" smtClean="0">
                <a:solidFill>
                  <a:srgbClr val="434343"/>
                </a:solidFill>
                <a:latin typeface="Arial" panose="020B0604020202020204" pitchFamily="34" charset="0"/>
                <a:cs typeface="Arial" panose="020B0604020202020204" pitchFamily="34" charset="0"/>
              </a:rPr>
              <a:t> is critical.</a:t>
            </a:r>
            <a:endParaRPr lang="en-GB" sz="1400" dirty="0">
              <a:solidFill>
                <a:srgbClr val="434343"/>
              </a:solidFill>
              <a:latin typeface="Arial" panose="020B0604020202020204" pitchFamily="34" charset="0"/>
              <a:cs typeface="Arial" panose="020B0604020202020204" pitchFamily="34" charset="0"/>
            </a:endParaRPr>
          </a:p>
        </p:txBody>
      </p:sp>
      <p:sp>
        <p:nvSpPr>
          <p:cNvPr id="6" name="Google Shape;173;p31"/>
          <p:cNvSpPr/>
          <p:nvPr/>
        </p:nvSpPr>
        <p:spPr>
          <a:xfrm>
            <a:off x="104775" y="4487909"/>
            <a:ext cx="8928000" cy="12780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lvl="0" algn="ctr">
              <a:lnSpc>
                <a:spcPct val="120000"/>
              </a:lnSpc>
            </a:pPr>
            <a:r>
              <a:rPr lang="en-GB" sz="1600" b="1" dirty="0" smtClean="0">
                <a:solidFill>
                  <a:srgbClr val="434343"/>
                </a:solidFill>
                <a:latin typeface="Arial" panose="020B0604020202020204" pitchFamily="34" charset="0"/>
                <a:cs typeface="Arial" panose="020B0604020202020204" pitchFamily="34" charset="0"/>
              </a:rPr>
              <a:t>There’s a Fine Line Between Nudging and Nagging</a:t>
            </a:r>
            <a:endParaRPr lang="en-GB" sz="1600" dirty="0">
              <a:solidFill>
                <a:srgbClr val="434343"/>
              </a:solidFill>
              <a:latin typeface="Arial" panose="020B0604020202020204" pitchFamily="34" charset="0"/>
              <a:cs typeface="Arial" panose="020B0604020202020204" pitchFamily="34" charset="0"/>
            </a:endParaRPr>
          </a:p>
          <a:p>
            <a:pPr lvl="0" algn="ctr">
              <a:lnSpc>
                <a:spcPct val="115000"/>
              </a:lnSpc>
              <a:spcBef>
                <a:spcPts val="200"/>
              </a:spcBef>
            </a:pPr>
            <a:r>
              <a:rPr lang="en-GB" sz="1400" dirty="0" smtClean="0">
                <a:solidFill>
                  <a:srgbClr val="434343"/>
                </a:solidFill>
                <a:latin typeface="Arial" panose="020B0604020202020204" pitchFamily="34" charset="0"/>
                <a:cs typeface="Arial" panose="020B0604020202020204" pitchFamily="34" charset="0"/>
              </a:rPr>
              <a:t>Bombarding students with notifications and content isn’t how they consume information. Balance is important, and like the boy who cried Wolf!, you need to make sure the important moments are seen as such.</a:t>
            </a:r>
            <a:endParaRPr lang="en-GB" sz="1400" dirty="0">
              <a:solidFill>
                <a:srgbClr val="43434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80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We’ve Learned</a:t>
            </a:r>
            <a:endParaRPr lang="en-GB" dirty="0"/>
          </a:p>
        </p:txBody>
      </p:sp>
      <p:sp>
        <p:nvSpPr>
          <p:cNvPr id="4" name="Google Shape;173;p31"/>
          <p:cNvSpPr/>
          <p:nvPr/>
        </p:nvSpPr>
        <p:spPr>
          <a:xfrm>
            <a:off x="104775" y="1419271"/>
            <a:ext cx="8928000" cy="12780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lvl="0" algn="ctr">
              <a:lnSpc>
                <a:spcPct val="120000"/>
              </a:lnSpc>
            </a:pPr>
            <a:r>
              <a:rPr lang="en-GB" sz="1600" b="1" dirty="0" smtClean="0">
                <a:solidFill>
                  <a:srgbClr val="434343"/>
                </a:solidFill>
                <a:latin typeface="Arial" panose="020B0604020202020204" pitchFamily="34" charset="0"/>
                <a:cs typeface="Arial" panose="020B0604020202020204" pitchFamily="34" charset="0"/>
              </a:rPr>
              <a:t>Chat Responsiveness: It’s Make or Break</a:t>
            </a:r>
            <a:endParaRPr lang="en-GB" sz="1600" dirty="0">
              <a:solidFill>
                <a:srgbClr val="434343"/>
              </a:solidFill>
              <a:latin typeface="Arial" panose="020B0604020202020204" pitchFamily="34" charset="0"/>
              <a:cs typeface="Arial" panose="020B0604020202020204" pitchFamily="34" charset="0"/>
            </a:endParaRPr>
          </a:p>
          <a:p>
            <a:pPr lvl="0" algn="ctr">
              <a:lnSpc>
                <a:spcPct val="115000"/>
              </a:lnSpc>
              <a:spcBef>
                <a:spcPts val="200"/>
              </a:spcBef>
            </a:pPr>
            <a:r>
              <a:rPr lang="en-GB" sz="1400" dirty="0" smtClean="0">
                <a:solidFill>
                  <a:srgbClr val="434343"/>
                </a:solidFill>
                <a:latin typeface="Arial" panose="020B0604020202020204" pitchFamily="34" charset="0"/>
                <a:cs typeface="Arial" panose="020B0604020202020204" pitchFamily="34" charset="0"/>
              </a:rPr>
              <a:t>For a student, this may be the ‘one time’ they seek out support. Even if it’s not an immediate resolution, letting them know ‘you’re on it’ puts them at ease, and will aid in future expectations.</a:t>
            </a:r>
            <a:endParaRPr lang="en-GB" sz="1400" dirty="0">
              <a:solidFill>
                <a:srgbClr val="434343"/>
              </a:solidFill>
              <a:latin typeface="Arial" panose="020B0604020202020204" pitchFamily="34" charset="0"/>
              <a:cs typeface="Arial" panose="020B0604020202020204" pitchFamily="34" charset="0"/>
            </a:endParaRPr>
          </a:p>
        </p:txBody>
      </p:sp>
      <p:sp>
        <p:nvSpPr>
          <p:cNvPr id="5" name="Google Shape;173;p31"/>
          <p:cNvSpPr/>
          <p:nvPr/>
        </p:nvSpPr>
        <p:spPr>
          <a:xfrm>
            <a:off x="104775" y="2953590"/>
            <a:ext cx="8928000" cy="12780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lvl="0" algn="ctr">
              <a:lnSpc>
                <a:spcPct val="120000"/>
              </a:lnSpc>
            </a:pPr>
            <a:r>
              <a:rPr lang="en-GB" sz="1600" b="1" dirty="0" smtClean="0">
                <a:solidFill>
                  <a:srgbClr val="434343"/>
                </a:solidFill>
                <a:latin typeface="Arial" panose="020B0604020202020204" pitchFamily="34" charset="0"/>
                <a:cs typeface="Arial" panose="020B0604020202020204" pitchFamily="34" charset="0"/>
              </a:rPr>
              <a:t>These Are Not One Off, Solitary Questions</a:t>
            </a:r>
            <a:endParaRPr lang="en-GB" sz="1600" dirty="0">
              <a:solidFill>
                <a:srgbClr val="434343"/>
              </a:solidFill>
              <a:latin typeface="Arial" panose="020B0604020202020204" pitchFamily="34" charset="0"/>
              <a:cs typeface="Arial" panose="020B0604020202020204" pitchFamily="34" charset="0"/>
            </a:endParaRPr>
          </a:p>
          <a:p>
            <a:pPr lvl="0" algn="ctr">
              <a:lnSpc>
                <a:spcPct val="115000"/>
              </a:lnSpc>
              <a:spcBef>
                <a:spcPts val="200"/>
              </a:spcBef>
            </a:pPr>
            <a:r>
              <a:rPr lang="en-GB" sz="1400" dirty="0">
                <a:solidFill>
                  <a:srgbClr val="434343"/>
                </a:solidFill>
                <a:latin typeface="Arial" panose="020B0604020202020204" pitchFamily="34" charset="0"/>
                <a:cs typeface="Arial" panose="020B0604020202020204" pitchFamily="34" charset="0"/>
              </a:rPr>
              <a:t>Over time, expect students to share and raise issues that are fundamental to their wellbeing, continuation, and performance. These can be spotted and </a:t>
            </a:r>
            <a:r>
              <a:rPr lang="en-GB" sz="1400" dirty="0" smtClean="0">
                <a:solidFill>
                  <a:srgbClr val="434343"/>
                </a:solidFill>
                <a:latin typeface="Arial" panose="020B0604020202020204" pitchFamily="34" charset="0"/>
                <a:cs typeface="Arial" panose="020B0604020202020204" pitchFamily="34" charset="0"/>
              </a:rPr>
              <a:t>escalated, and we can have more meaningful conversations.</a:t>
            </a:r>
            <a:endParaRPr lang="en-GB" sz="1400" dirty="0">
              <a:solidFill>
                <a:srgbClr val="434343"/>
              </a:solidFill>
              <a:latin typeface="Arial" panose="020B0604020202020204" pitchFamily="34" charset="0"/>
              <a:cs typeface="Arial" panose="020B0604020202020204" pitchFamily="34" charset="0"/>
            </a:endParaRPr>
          </a:p>
        </p:txBody>
      </p:sp>
      <p:sp>
        <p:nvSpPr>
          <p:cNvPr id="6" name="Google Shape;173;p31"/>
          <p:cNvSpPr/>
          <p:nvPr/>
        </p:nvSpPr>
        <p:spPr>
          <a:xfrm>
            <a:off x="104775" y="4487909"/>
            <a:ext cx="8928000" cy="1278000"/>
          </a:xfrm>
          <a:prstGeom prst="roundRect">
            <a:avLst>
              <a:gd name="adj" fmla="val 16667"/>
            </a:avLst>
          </a:prstGeom>
          <a:solidFill>
            <a:srgbClr val="DCC5ED"/>
          </a:solidFill>
          <a:ln>
            <a:noFill/>
          </a:ln>
        </p:spPr>
        <p:txBody>
          <a:bodyPr spcFirstLastPara="1" wrap="square" lIns="91425" tIns="91425" rIns="91425" bIns="91425" anchor="ctr" anchorCtr="0">
            <a:noAutofit/>
          </a:bodyPr>
          <a:lstStyle/>
          <a:p>
            <a:pPr lvl="0" algn="ctr">
              <a:lnSpc>
                <a:spcPct val="120000"/>
              </a:lnSpc>
            </a:pPr>
            <a:r>
              <a:rPr lang="en-GB" sz="1600" b="1" dirty="0" smtClean="0">
                <a:solidFill>
                  <a:srgbClr val="434343"/>
                </a:solidFill>
                <a:latin typeface="Arial" panose="020B0604020202020204" pitchFamily="34" charset="0"/>
                <a:cs typeface="Arial" panose="020B0604020202020204" pitchFamily="34" charset="0"/>
              </a:rPr>
              <a:t>It’s Not Always About Publishing </a:t>
            </a:r>
            <a:r>
              <a:rPr lang="en-GB" sz="1600" b="1" i="1" dirty="0" smtClean="0">
                <a:solidFill>
                  <a:srgbClr val="434343"/>
                </a:solidFill>
                <a:latin typeface="Arial" panose="020B0604020202020204" pitchFamily="34" charset="0"/>
                <a:cs typeface="Arial" panose="020B0604020202020204" pitchFamily="34" charset="0"/>
              </a:rPr>
              <a:t>New</a:t>
            </a:r>
            <a:r>
              <a:rPr lang="en-GB" sz="1600" b="1" dirty="0" smtClean="0">
                <a:solidFill>
                  <a:srgbClr val="434343"/>
                </a:solidFill>
                <a:latin typeface="Arial" panose="020B0604020202020204" pitchFamily="34" charset="0"/>
                <a:cs typeface="Arial" panose="020B0604020202020204" pitchFamily="34" charset="0"/>
              </a:rPr>
              <a:t> Content</a:t>
            </a:r>
            <a:endParaRPr lang="en-GB" sz="1600" dirty="0">
              <a:solidFill>
                <a:srgbClr val="434343"/>
              </a:solidFill>
              <a:latin typeface="Arial" panose="020B0604020202020204" pitchFamily="34" charset="0"/>
              <a:cs typeface="Arial" panose="020B0604020202020204" pitchFamily="34" charset="0"/>
            </a:endParaRPr>
          </a:p>
          <a:p>
            <a:pPr lvl="0" algn="ctr">
              <a:lnSpc>
                <a:spcPct val="115000"/>
              </a:lnSpc>
              <a:spcBef>
                <a:spcPts val="200"/>
              </a:spcBef>
            </a:pPr>
            <a:r>
              <a:rPr lang="en-GB" sz="1400" dirty="0">
                <a:solidFill>
                  <a:srgbClr val="434343"/>
                </a:solidFill>
                <a:latin typeface="Arial" panose="020B0604020202020204" pitchFamily="34" charset="0"/>
                <a:cs typeface="Arial" panose="020B0604020202020204" pitchFamily="34" charset="0"/>
              </a:rPr>
              <a:t>whilst new content is required, you can reuse and republish articles, videos and collections and target them to different student groups at different </a:t>
            </a:r>
            <a:r>
              <a:rPr lang="en-GB" sz="1400" dirty="0" smtClean="0">
                <a:solidFill>
                  <a:srgbClr val="434343"/>
                </a:solidFill>
                <a:latin typeface="Arial" panose="020B0604020202020204" pitchFamily="34" charset="0"/>
                <a:cs typeface="Arial" panose="020B0604020202020204" pitchFamily="34" charset="0"/>
              </a:rPr>
              <a:t>times, tailored to their specific student journeys.</a:t>
            </a:r>
            <a:endParaRPr lang="en-GB" sz="1400" dirty="0">
              <a:solidFill>
                <a:srgbClr val="43434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87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Thoughts</a:t>
            </a:r>
            <a:endParaRPr lang="en-GB" dirty="0"/>
          </a:p>
        </p:txBody>
      </p:sp>
      <p:sp>
        <p:nvSpPr>
          <p:cNvPr id="3" name="Content Placeholder 2"/>
          <p:cNvSpPr>
            <a:spLocks noGrp="1"/>
          </p:cNvSpPr>
          <p:nvPr>
            <p:ph idx="1"/>
          </p:nvPr>
        </p:nvSpPr>
        <p:spPr>
          <a:xfrm>
            <a:off x="628651" y="1825625"/>
            <a:ext cx="7886700" cy="3670300"/>
          </a:xfrm>
        </p:spPr>
        <p:txBody>
          <a:bodyPr>
            <a:normAutofit fontScale="70000" lnSpcReduction="20000"/>
          </a:bodyPr>
          <a:lstStyle/>
          <a:p>
            <a:pPr marL="0" lvl="0" indent="0" algn="l">
              <a:lnSpc>
                <a:spcPct val="115000"/>
              </a:lnSpc>
              <a:spcBef>
                <a:spcPts val="0"/>
              </a:spcBef>
              <a:buClr>
                <a:schemeClr val="dk1"/>
              </a:buClr>
              <a:buSzPts val="1100"/>
              <a:buNone/>
            </a:pPr>
            <a:r>
              <a:rPr lang="en-GB" sz="2800" i="1" dirty="0">
                <a:solidFill>
                  <a:srgbClr val="434343"/>
                </a:solidFill>
              </a:rPr>
              <a:t>“Our students are always on the move, and always on their smartphones. University Assistant give us a fantastic engagement channel that’s always within students’ reach. </a:t>
            </a:r>
            <a:endParaRPr lang="en-GB" sz="2800" i="1" dirty="0" smtClean="0">
              <a:solidFill>
                <a:srgbClr val="434343"/>
              </a:solidFill>
            </a:endParaRPr>
          </a:p>
          <a:p>
            <a:pPr marL="0" lvl="0" indent="0" algn="l">
              <a:lnSpc>
                <a:spcPct val="115000"/>
              </a:lnSpc>
              <a:spcBef>
                <a:spcPts val="0"/>
              </a:spcBef>
              <a:buClr>
                <a:schemeClr val="dk1"/>
              </a:buClr>
              <a:buSzPts val="1100"/>
              <a:buNone/>
            </a:pPr>
            <a:endParaRPr lang="en-GB" sz="2800" i="1" dirty="0">
              <a:solidFill>
                <a:srgbClr val="434343"/>
              </a:solidFill>
            </a:endParaRPr>
          </a:p>
          <a:p>
            <a:pPr marL="0" lvl="0" indent="0" algn="l">
              <a:lnSpc>
                <a:spcPct val="115000"/>
              </a:lnSpc>
              <a:spcBef>
                <a:spcPts val="0"/>
              </a:spcBef>
              <a:buClr>
                <a:schemeClr val="dk1"/>
              </a:buClr>
              <a:buSzPts val="1100"/>
              <a:buNone/>
            </a:pPr>
            <a:r>
              <a:rPr lang="en-GB" sz="2800" i="1" dirty="0" smtClean="0">
                <a:solidFill>
                  <a:srgbClr val="434343"/>
                </a:solidFill>
              </a:rPr>
              <a:t>It </a:t>
            </a:r>
            <a:r>
              <a:rPr lang="en-GB" sz="2800" i="1" dirty="0">
                <a:solidFill>
                  <a:srgbClr val="434343"/>
                </a:solidFill>
              </a:rPr>
              <a:t>helps us target our communications, it provides an intuitive support channel, and provides the leadership team with real-time analytics - so we can react and adapt to student feedback and insight in a more agile way.”</a:t>
            </a:r>
          </a:p>
          <a:p>
            <a:pPr marL="0" lvl="0" indent="0" algn="r">
              <a:lnSpc>
                <a:spcPct val="115000"/>
              </a:lnSpc>
              <a:spcBef>
                <a:spcPts val="0"/>
              </a:spcBef>
              <a:buNone/>
            </a:pPr>
            <a:endParaRPr lang="en-GB" sz="1600" dirty="0">
              <a:solidFill>
                <a:srgbClr val="212529"/>
              </a:solidFill>
            </a:endParaRPr>
          </a:p>
          <a:p>
            <a:pPr marL="0" lvl="0" indent="0" algn="r">
              <a:lnSpc>
                <a:spcPct val="115000"/>
              </a:lnSpc>
              <a:spcBef>
                <a:spcPts val="0"/>
              </a:spcBef>
              <a:buClr>
                <a:schemeClr val="dk1"/>
              </a:buClr>
              <a:buSzPts val="1100"/>
              <a:buNone/>
            </a:pPr>
            <a:endParaRPr lang="en-GB" sz="1600" dirty="0" smtClean="0">
              <a:solidFill>
                <a:srgbClr val="212529"/>
              </a:solidFill>
            </a:endParaRPr>
          </a:p>
          <a:p>
            <a:pPr marL="0" lvl="0" indent="0" algn="r">
              <a:lnSpc>
                <a:spcPct val="115000"/>
              </a:lnSpc>
              <a:spcBef>
                <a:spcPts val="0"/>
              </a:spcBef>
              <a:buClr>
                <a:schemeClr val="dk1"/>
              </a:buClr>
              <a:buSzPts val="1100"/>
              <a:buNone/>
            </a:pPr>
            <a:endParaRPr lang="en-GB" sz="1600" dirty="0">
              <a:solidFill>
                <a:srgbClr val="212529"/>
              </a:solidFill>
            </a:endParaRPr>
          </a:p>
          <a:p>
            <a:pPr marL="0" lvl="0" indent="0" algn="r">
              <a:lnSpc>
                <a:spcPct val="115000"/>
              </a:lnSpc>
              <a:spcBef>
                <a:spcPts val="0"/>
              </a:spcBef>
              <a:buClr>
                <a:schemeClr val="dk1"/>
              </a:buClr>
              <a:buSzPts val="1100"/>
              <a:buNone/>
            </a:pPr>
            <a:r>
              <a:rPr lang="en-GB" sz="2100" dirty="0" smtClean="0">
                <a:solidFill>
                  <a:srgbClr val="212529"/>
                </a:solidFill>
              </a:rPr>
              <a:t>—</a:t>
            </a:r>
            <a:r>
              <a:rPr lang="en-GB" sz="2100" dirty="0">
                <a:solidFill>
                  <a:srgbClr val="212529"/>
                </a:solidFill>
              </a:rPr>
              <a:t>Professor Hanifa Shah</a:t>
            </a:r>
          </a:p>
          <a:p>
            <a:pPr marL="0" lvl="0" indent="0" algn="r">
              <a:lnSpc>
                <a:spcPct val="115000"/>
              </a:lnSpc>
              <a:spcBef>
                <a:spcPts val="0"/>
              </a:spcBef>
              <a:buNone/>
            </a:pPr>
            <a:r>
              <a:rPr lang="en-GB" sz="2100" dirty="0">
                <a:solidFill>
                  <a:srgbClr val="212529"/>
                </a:solidFill>
              </a:rPr>
              <a:t>Executive Dean</a:t>
            </a:r>
          </a:p>
          <a:p>
            <a:pPr marL="0" lvl="0" indent="0" algn="r">
              <a:lnSpc>
                <a:spcPct val="115000"/>
              </a:lnSpc>
              <a:spcBef>
                <a:spcPts val="0"/>
              </a:spcBef>
              <a:buClr>
                <a:schemeClr val="dk1"/>
              </a:buClr>
              <a:buSzPts val="1100"/>
              <a:buNone/>
            </a:pPr>
            <a:r>
              <a:rPr lang="en-GB" sz="2100" dirty="0">
                <a:solidFill>
                  <a:srgbClr val="212529"/>
                </a:solidFill>
              </a:rPr>
              <a:t>Birmingham City University</a:t>
            </a:r>
          </a:p>
          <a:p>
            <a:pPr marL="0" lvl="0" indent="0" algn="l">
              <a:spcBef>
                <a:spcPts val="0"/>
              </a:spcBef>
              <a:buNone/>
            </a:pPr>
            <a:endParaRPr lang="en-GB" dirty="0"/>
          </a:p>
          <a:p>
            <a:endParaRPr lang="en-GB" dirty="0"/>
          </a:p>
        </p:txBody>
      </p:sp>
    </p:spTree>
    <p:extLst>
      <p:ext uri="{BB962C8B-B14F-4D97-AF65-F5344CB8AC3E}">
        <p14:creationId xmlns:p14="http://schemas.microsoft.com/office/powerpoint/2010/main" val="209650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97;p34"/>
          <p:cNvPicPr preferRelativeResize="0"/>
          <p:nvPr/>
        </p:nvPicPr>
        <p:blipFill>
          <a:blip r:embed="rId2">
            <a:alphaModFix/>
          </a:blip>
          <a:stretch>
            <a:fillRect/>
          </a:stretch>
        </p:blipFill>
        <p:spPr>
          <a:xfrm>
            <a:off x="114220" y="438149"/>
            <a:ext cx="9029780" cy="5153025"/>
          </a:xfrm>
          <a:prstGeom prst="rect">
            <a:avLst/>
          </a:prstGeom>
          <a:noFill/>
          <a:ln>
            <a:noFill/>
          </a:ln>
        </p:spPr>
      </p:pic>
    </p:spTree>
    <p:extLst>
      <p:ext uri="{BB962C8B-B14F-4D97-AF65-F5344CB8AC3E}">
        <p14:creationId xmlns:p14="http://schemas.microsoft.com/office/powerpoint/2010/main" val="525538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Matters: The Backstory</a:t>
            </a:r>
            <a:endParaRPr lang="en-GB" dirty="0"/>
          </a:p>
        </p:txBody>
      </p:sp>
      <p:sp>
        <p:nvSpPr>
          <p:cNvPr id="3" name="Content Placeholder 2"/>
          <p:cNvSpPr>
            <a:spLocks noGrp="1"/>
          </p:cNvSpPr>
          <p:nvPr>
            <p:ph idx="1"/>
          </p:nvPr>
        </p:nvSpPr>
        <p:spPr>
          <a:xfrm>
            <a:off x="628650" y="1690692"/>
            <a:ext cx="8277957" cy="4351338"/>
          </a:xfrm>
        </p:spPr>
        <p:txBody>
          <a:bodyPr>
            <a:normAutofit fontScale="85000" lnSpcReduction="10000"/>
          </a:bodyPr>
          <a:lstStyle/>
          <a:p>
            <a:r>
              <a:rPr lang="en-GB" dirty="0" smtClean="0"/>
              <a:t>We already know early engagement increases confidence, and ultimately a sense of ‘belonging’ in both their course, and HE as a whole.</a:t>
            </a:r>
          </a:p>
          <a:p>
            <a:r>
              <a:rPr lang="en-GB" dirty="0" smtClean="0"/>
              <a:t>We also know that those who miss key information early play ‘</a:t>
            </a:r>
            <a:r>
              <a:rPr lang="en-GB" dirty="0" err="1" smtClean="0"/>
              <a:t>catchup</a:t>
            </a:r>
            <a:r>
              <a:rPr lang="en-GB" dirty="0" smtClean="0"/>
              <a:t>’ far beyond the first couple of weeks of class. </a:t>
            </a:r>
          </a:p>
          <a:p>
            <a:r>
              <a:rPr lang="en-GB" dirty="0" smtClean="0"/>
              <a:t>Ultimately there is no alternative to getting it right immediately, and making the first impression positive.</a:t>
            </a:r>
          </a:p>
          <a:p>
            <a:r>
              <a:rPr lang="en-GB" dirty="0" smtClean="0"/>
              <a:t>Yet, we found students chose not to interact with info provided.</a:t>
            </a:r>
          </a:p>
          <a:p>
            <a:endParaRPr lang="en-GB" dirty="0"/>
          </a:p>
        </p:txBody>
      </p:sp>
    </p:spTree>
    <p:extLst>
      <p:ext uri="{BB962C8B-B14F-4D97-AF65-F5344CB8AC3E}">
        <p14:creationId xmlns:p14="http://schemas.microsoft.com/office/powerpoint/2010/main" val="4080259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33ACC10-9F21-40C4-9EAE-247CAA40D7C3" descr="D3E229F3-EB13-47A1-BF89-B04069AB8EB3@home"/>
          <p:cNvPicPr>
            <a:picLocks noChangeAspect="1" noChangeArrowheads="1"/>
          </p:cNvPicPr>
          <p:nvPr/>
        </p:nvPicPr>
        <p:blipFill rotWithShape="1">
          <a:blip r:embed="rId2">
            <a:extLst>
              <a:ext uri="{28A0092B-C50C-407E-A947-70E740481C1C}">
                <a14:useLocalDpi xmlns:a14="http://schemas.microsoft.com/office/drawing/2010/main" val="0"/>
              </a:ext>
            </a:extLst>
          </a:blip>
          <a:srcRect l="7481" t="13803" r="7230" b="22866"/>
          <a:stretch/>
        </p:blipFill>
        <p:spPr bwMode="auto">
          <a:xfrm>
            <a:off x="-87087" y="1"/>
            <a:ext cx="9265145" cy="687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24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971800" y="3532331"/>
            <a:ext cx="5800726" cy="2562432"/>
            <a:chOff x="1171575" y="3532331"/>
            <a:chExt cx="5800726" cy="2562432"/>
          </a:xfrm>
        </p:grpSpPr>
        <p:cxnSp>
          <p:nvCxnSpPr>
            <p:cNvPr id="7" name="Straight Arrow Connector 6"/>
            <p:cNvCxnSpPr/>
            <p:nvPr/>
          </p:nvCxnSpPr>
          <p:spPr>
            <a:xfrm>
              <a:off x="2486026" y="3532331"/>
              <a:ext cx="9524" cy="1087294"/>
            </a:xfrm>
            <a:prstGeom prst="straightConnector1">
              <a:avLst/>
            </a:prstGeom>
            <a:ln w="1016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71575" y="4630532"/>
              <a:ext cx="5800726" cy="1464231"/>
            </a:xfrm>
            <a:prstGeom prst="roundRect">
              <a:avLst/>
            </a:prstGeom>
            <a:solidFill>
              <a:srgbClr val="DCC5ED"/>
            </a:solidFill>
            <a:ln>
              <a:noFill/>
            </a:ln>
          </p:spPr>
          <p:txBody>
            <a:bodyPr wrap="square" rtlCol="0">
              <a:spAutoFit/>
            </a:bodyPr>
            <a:lstStyle/>
            <a:p>
              <a:r>
                <a:rPr lang="en-GB" sz="1600" dirty="0" smtClean="0">
                  <a:latin typeface="Arial" panose="020B0604020202020204" pitchFamily="34" charset="0"/>
                  <a:cs typeface="Arial" panose="020B0604020202020204" pitchFamily="34" charset="0"/>
                </a:rPr>
                <a:t>Faculty Institutionalisation of Level Up.</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smtClean="0">
                  <a:latin typeface="Arial" panose="020B0604020202020204" pitchFamily="34" charset="0"/>
                  <a:cs typeface="Arial" panose="020B0604020202020204" pitchFamily="34" charset="0"/>
                </a:rPr>
                <a:t>More consistency </a:t>
              </a:r>
              <a:r>
                <a:rPr lang="en-GB" sz="1600" dirty="0" smtClean="0">
                  <a:latin typeface="Arial" panose="020B0604020202020204" pitchFamily="34" charset="0"/>
                  <a:cs typeface="Arial" panose="020B0604020202020204" pitchFamily="34" charset="0"/>
                </a:rPr>
                <a:t>in information and resources provided.</a:t>
              </a:r>
            </a:p>
            <a:p>
              <a:pPr marL="285750" indent="-285750">
                <a:buFont typeface="Arial" panose="020B0604020202020204" pitchFamily="34" charset="0"/>
                <a:buChar char="•"/>
              </a:pPr>
              <a:r>
                <a:rPr lang="en-GB" sz="1600" i="1" dirty="0" smtClean="0">
                  <a:latin typeface="Arial" panose="020B0604020202020204" pitchFamily="34" charset="0"/>
                  <a:cs typeface="Arial" panose="020B0604020202020204" pitchFamily="34" charset="0"/>
                </a:rPr>
                <a:t>But</a:t>
              </a:r>
              <a:r>
                <a:rPr lang="en-GB" sz="1600" dirty="0" smtClean="0">
                  <a:latin typeface="Arial" panose="020B0604020202020204" pitchFamily="34" charset="0"/>
                  <a:cs typeface="Arial" panose="020B0604020202020204" pitchFamily="34" charset="0"/>
                </a:rPr>
                <a:t> felt </a:t>
              </a:r>
              <a:r>
                <a:rPr lang="en-GB" sz="1600" b="1" dirty="0" smtClean="0">
                  <a:latin typeface="Arial" panose="020B0604020202020204" pitchFamily="34" charset="0"/>
                  <a:cs typeface="Arial" panose="020B0604020202020204" pitchFamily="34" charset="0"/>
                </a:rPr>
                <a:t>less personal</a:t>
              </a:r>
              <a:r>
                <a:rPr lang="en-GB" sz="1600" dirty="0" smtClean="0">
                  <a:latin typeface="Arial" panose="020B0604020202020204" pitchFamily="34" charset="0"/>
                  <a:cs typeface="Arial" panose="020B0604020202020204" pitchFamily="34" charset="0"/>
                </a:rPr>
                <a:t>, and less ownership locally.</a:t>
              </a:r>
              <a:endParaRPr lang="en-GB" sz="1600" i="1" dirty="0">
                <a:latin typeface="Arial" panose="020B0604020202020204" pitchFamily="34" charset="0"/>
                <a:cs typeface="Arial" panose="020B0604020202020204" pitchFamily="34" charset="0"/>
              </a:endParaRPr>
            </a:p>
          </p:txBody>
        </p:sp>
      </p:grpSp>
      <p:grpSp>
        <p:nvGrpSpPr>
          <p:cNvPr id="15" name="Group 14"/>
          <p:cNvGrpSpPr/>
          <p:nvPr/>
        </p:nvGrpSpPr>
        <p:grpSpPr>
          <a:xfrm>
            <a:off x="133350" y="1293514"/>
            <a:ext cx="6667500" cy="1946430"/>
            <a:chOff x="228600" y="1293514"/>
            <a:chExt cx="5572125" cy="1946430"/>
          </a:xfrm>
        </p:grpSpPr>
        <p:sp>
          <p:nvSpPr>
            <p:cNvPr id="14" name="TextBox 13"/>
            <p:cNvSpPr txBox="1"/>
            <p:nvPr/>
          </p:nvSpPr>
          <p:spPr>
            <a:xfrm>
              <a:off x="228600" y="1293514"/>
              <a:ext cx="5572125" cy="1191816"/>
            </a:xfrm>
            <a:prstGeom prst="roundRect">
              <a:avLst/>
            </a:prstGeom>
            <a:solidFill>
              <a:srgbClr val="DCC5ED"/>
            </a:solidFill>
            <a:ln>
              <a:noFill/>
            </a:ln>
          </p:spPr>
          <p:txBody>
            <a:bodyPr wrap="square" rtlCol="0">
              <a:spAutoFit/>
            </a:bodyPr>
            <a:lstStyle/>
            <a:p>
              <a:r>
                <a:rPr lang="en-GB" sz="1600" dirty="0" smtClean="0">
                  <a:latin typeface="Arial" panose="020B0604020202020204" pitchFamily="34" charset="0"/>
                  <a:cs typeface="Arial" panose="020B0604020202020204" pitchFamily="34" charset="0"/>
                </a:rPr>
                <a:t>First School Focused Pre Arrival &amp; Transition Programme, </a:t>
              </a:r>
              <a:r>
                <a:rPr lang="en-GB" sz="1600" b="1" dirty="0" smtClean="0">
                  <a:latin typeface="Arial" panose="020B0604020202020204" pitchFamily="34" charset="0"/>
                  <a:cs typeface="Arial" panose="020B0604020202020204" pitchFamily="34" charset="0"/>
                </a:rPr>
                <a:t>Level Up.</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Small scale, small student / peer mentor ratio.</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Felt </a:t>
              </a:r>
              <a:r>
                <a:rPr lang="en-GB" sz="1600" b="1" dirty="0" smtClean="0">
                  <a:latin typeface="Arial" panose="020B0604020202020204" pitchFamily="34" charset="0"/>
                  <a:cs typeface="Arial" panose="020B0604020202020204" pitchFamily="34" charset="0"/>
                </a:rPr>
                <a:t>very personal </a:t>
              </a:r>
              <a:r>
                <a:rPr lang="en-GB" sz="1600" dirty="0" smtClean="0">
                  <a:latin typeface="Arial" panose="020B0604020202020204" pitchFamily="34" charset="0"/>
                  <a:cs typeface="Arial" panose="020B0604020202020204" pitchFamily="34" charset="0"/>
                </a:rPr>
                <a:t>to students (In some cases too personal).</a:t>
              </a:r>
              <a:endParaRPr lang="en-GB" sz="1600" dirty="0">
                <a:latin typeface="Arial" panose="020B0604020202020204" pitchFamily="34" charset="0"/>
                <a:cs typeface="Arial" panose="020B0604020202020204" pitchFamily="34" charset="0"/>
              </a:endParaRPr>
            </a:p>
          </p:txBody>
        </p:sp>
        <p:cxnSp>
          <p:nvCxnSpPr>
            <p:cNvPr id="11" name="Straight Arrow Connector 10"/>
            <p:cNvCxnSpPr/>
            <p:nvPr/>
          </p:nvCxnSpPr>
          <p:spPr>
            <a:xfrm flipH="1" flipV="1">
              <a:off x="626609" y="2466975"/>
              <a:ext cx="2042" cy="772969"/>
            </a:xfrm>
            <a:prstGeom prst="straightConnector1">
              <a:avLst/>
            </a:prstGeom>
            <a:ln w="1016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28650" y="182710"/>
            <a:ext cx="7886700" cy="1325563"/>
          </a:xfrm>
        </p:spPr>
        <p:txBody>
          <a:bodyPr/>
          <a:lstStyle/>
          <a:p>
            <a:r>
              <a:rPr lang="en-GB" dirty="0" smtClean="0"/>
              <a:t>Previous BCU Interventions</a:t>
            </a:r>
            <a:endParaRPr lang="en-GB" dirty="0"/>
          </a:p>
        </p:txBody>
      </p:sp>
      <p:cxnSp>
        <p:nvCxnSpPr>
          <p:cNvPr id="5" name="Straight Connector 4"/>
          <p:cNvCxnSpPr/>
          <p:nvPr/>
        </p:nvCxnSpPr>
        <p:spPr>
          <a:xfrm flipV="1">
            <a:off x="0" y="3381375"/>
            <a:ext cx="9144000" cy="9525"/>
          </a:xfrm>
          <a:prstGeom prst="line">
            <a:avLst/>
          </a:prstGeom>
          <a:ln w="5588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3350" y="3098512"/>
            <a:ext cx="9144000" cy="584775"/>
          </a:xfrm>
          <a:prstGeom prst="rect">
            <a:avLst/>
          </a:prstGeom>
          <a:noFill/>
        </p:spPr>
        <p:txBody>
          <a:bodyPr wrap="square" rtlCol="0">
            <a:spAutoFit/>
          </a:bodyPr>
          <a:lstStyle/>
          <a:p>
            <a:r>
              <a:rPr lang="en-GB" sz="3200" dirty="0" smtClean="0">
                <a:solidFill>
                  <a:schemeClr val="bg1"/>
                </a:solidFill>
                <a:latin typeface="Impact" panose="020B0806030902050204" pitchFamily="34" charset="0"/>
              </a:rPr>
              <a:t>2011		2012		2013		2014		2015</a:t>
            </a:r>
            <a:endParaRPr lang="en-GB" sz="3200" dirty="0">
              <a:solidFill>
                <a:schemeClr val="bg1"/>
              </a:solidFill>
              <a:latin typeface="Impact" panose="020B0806030902050204" pitchFamily="34" charset="0"/>
            </a:endParaRPr>
          </a:p>
        </p:txBody>
      </p:sp>
    </p:spTree>
    <p:extLst>
      <p:ext uri="{BB962C8B-B14F-4D97-AF65-F5344CB8AC3E}">
        <p14:creationId xmlns:p14="http://schemas.microsoft.com/office/powerpoint/2010/main" val="131017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71525" y="1126105"/>
            <a:ext cx="8134350" cy="2255270"/>
            <a:chOff x="771525" y="1126105"/>
            <a:chExt cx="8134350" cy="2255270"/>
          </a:xfrm>
        </p:grpSpPr>
        <p:grpSp>
          <p:nvGrpSpPr>
            <p:cNvPr id="15" name="Group 14"/>
            <p:cNvGrpSpPr/>
            <p:nvPr/>
          </p:nvGrpSpPr>
          <p:grpSpPr>
            <a:xfrm>
              <a:off x="771525" y="1126105"/>
              <a:ext cx="8134350" cy="2255270"/>
              <a:chOff x="228600" y="1055389"/>
              <a:chExt cx="5754044" cy="2255270"/>
            </a:xfrm>
          </p:grpSpPr>
          <p:cxnSp>
            <p:nvCxnSpPr>
              <p:cNvPr id="11" name="Straight Arrow Connector 10"/>
              <p:cNvCxnSpPr/>
              <p:nvPr/>
            </p:nvCxnSpPr>
            <p:spPr>
              <a:xfrm flipV="1">
                <a:off x="1437182" y="2247205"/>
                <a:ext cx="0" cy="1063454"/>
              </a:xfrm>
              <a:prstGeom prst="straightConnector1">
                <a:avLst/>
              </a:prstGeom>
              <a:ln w="1016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 y="1055389"/>
                <a:ext cx="5754044" cy="1191816"/>
              </a:xfrm>
              <a:prstGeom prst="roundRect">
                <a:avLst/>
              </a:prstGeom>
              <a:solidFill>
                <a:srgbClr val="DCC5ED"/>
              </a:solidFill>
              <a:ln>
                <a:noFill/>
              </a:ln>
            </p:spPr>
            <p:txBody>
              <a:bodyPr wrap="square" rtlCol="0">
                <a:spAutoFit/>
              </a:bodyPr>
              <a:lstStyle/>
              <a:p>
                <a:r>
                  <a:rPr lang="en-GB" sz="1600" dirty="0" smtClean="0">
                    <a:latin typeface="Arial" panose="020B0604020202020204" pitchFamily="34" charset="0"/>
                    <a:cs typeface="Arial" panose="020B0604020202020204" pitchFamily="34" charset="0"/>
                  </a:rPr>
                  <a:t>Welcome packs sent to students, with key information &amp; link to online resource library</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Massively expensive and time consuming to produce.</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Students </a:t>
                </a:r>
                <a:r>
                  <a:rPr lang="en-GB" sz="1600" b="1" dirty="0" smtClean="0">
                    <a:latin typeface="Arial" panose="020B0604020202020204" pitchFamily="34" charset="0"/>
                    <a:cs typeface="Arial" panose="020B0604020202020204" pitchFamily="34" charset="0"/>
                  </a:rPr>
                  <a:t>couldn’t filter out </a:t>
                </a:r>
                <a:r>
                  <a:rPr lang="en-GB" sz="1600" dirty="0" smtClean="0">
                    <a:latin typeface="Arial" panose="020B0604020202020204" pitchFamily="34" charset="0"/>
                    <a:cs typeface="Arial" panose="020B0604020202020204" pitchFamily="34" charset="0"/>
                  </a:rPr>
                  <a:t>key information: Too much ‘noise’.</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Late enrolling / clearing students would miss out; feeling isolated.</a:t>
                </a:r>
                <a:endParaRPr lang="en-GB" sz="1600" dirty="0">
                  <a:latin typeface="Arial" panose="020B0604020202020204" pitchFamily="34" charset="0"/>
                  <a:cs typeface="Arial" panose="020B0604020202020204" pitchFamily="34" charset="0"/>
                </a:endParaRPr>
              </a:p>
            </p:txBody>
          </p:sp>
        </p:grpSp>
        <p:sp>
          <p:nvSpPr>
            <p:cNvPr id="12" name="TextBox 11"/>
            <p:cNvSpPr txBox="1"/>
            <p:nvPr/>
          </p:nvSpPr>
          <p:spPr>
            <a:xfrm>
              <a:off x="2971800" y="2382342"/>
              <a:ext cx="3944225" cy="646986"/>
            </a:xfrm>
            <a:prstGeom prst="roundRect">
              <a:avLst/>
            </a:prstGeom>
            <a:solidFill>
              <a:srgbClr val="DCC5ED"/>
            </a:solidFill>
            <a:ln>
              <a:noFill/>
            </a:ln>
          </p:spPr>
          <p:txBody>
            <a:bodyPr wrap="square" rtlCol="0">
              <a:spAutoFit/>
            </a:bodyPr>
            <a:lstStyle/>
            <a:p>
              <a:r>
                <a:rPr lang="en-GB" sz="1600" dirty="0" smtClean="0">
                  <a:latin typeface="Arial" panose="020B0604020202020204" pitchFamily="34" charset="0"/>
                  <a:cs typeface="Arial" panose="020B0604020202020204" pitchFamily="34" charset="0"/>
                </a:rPr>
                <a:t>Printed timetables provided: Many binned / lost within 5 minutes.</a:t>
              </a:r>
            </a:p>
          </p:txBody>
        </p:sp>
        <p:cxnSp>
          <p:nvCxnSpPr>
            <p:cNvPr id="13" name="Straight Arrow Connector 12"/>
            <p:cNvCxnSpPr/>
            <p:nvPr/>
          </p:nvCxnSpPr>
          <p:spPr>
            <a:xfrm>
              <a:off x="2480068" y="2866303"/>
              <a:ext cx="491732" cy="0"/>
            </a:xfrm>
            <a:prstGeom prst="straightConnector1">
              <a:avLst/>
            </a:prstGeom>
            <a:ln w="1016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480068" y="3543238"/>
            <a:ext cx="6292458" cy="2279110"/>
            <a:chOff x="679843" y="3543238"/>
            <a:chExt cx="6292458" cy="2279110"/>
          </a:xfrm>
        </p:grpSpPr>
        <p:cxnSp>
          <p:nvCxnSpPr>
            <p:cNvPr id="7" name="Straight Arrow Connector 6"/>
            <p:cNvCxnSpPr/>
            <p:nvPr/>
          </p:nvCxnSpPr>
          <p:spPr>
            <a:xfrm>
              <a:off x="4248151" y="3543238"/>
              <a:ext cx="9524" cy="1087294"/>
            </a:xfrm>
            <a:prstGeom prst="straightConnector1">
              <a:avLst/>
            </a:prstGeom>
            <a:ln w="1016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9843" y="4630532"/>
              <a:ext cx="6292458" cy="1191816"/>
            </a:xfrm>
            <a:prstGeom prst="roundRect">
              <a:avLst/>
            </a:prstGeom>
            <a:solidFill>
              <a:srgbClr val="DCC5ED"/>
            </a:solidFill>
            <a:ln>
              <a:noFill/>
            </a:ln>
          </p:spPr>
          <p:txBody>
            <a:bodyPr wrap="square" rtlCol="0">
              <a:spAutoFit/>
            </a:bodyPr>
            <a:lstStyle/>
            <a:p>
              <a:r>
                <a:rPr lang="en-GB" sz="1600" dirty="0" smtClean="0">
                  <a:latin typeface="Arial" panose="020B0604020202020204" pitchFamily="34" charset="0"/>
                  <a:cs typeface="Arial" panose="020B0604020202020204" pitchFamily="34" charset="0"/>
                </a:rPr>
                <a:t>Welcome Week App (As presented at EFYE 2018).</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Designed to guide students though Welcome Week Experience</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Designed to ‘Cut Through the Noise’.</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85% of students downloaded app, over 500,000 data points.</a:t>
              </a:r>
            </a:p>
          </p:txBody>
        </p:sp>
      </p:grpSp>
      <p:sp>
        <p:nvSpPr>
          <p:cNvPr id="2" name="Title 1"/>
          <p:cNvSpPr>
            <a:spLocks noGrp="1"/>
          </p:cNvSpPr>
          <p:nvPr>
            <p:ph type="title"/>
          </p:nvPr>
        </p:nvSpPr>
        <p:spPr>
          <a:xfrm>
            <a:off x="628650" y="160696"/>
            <a:ext cx="7886700" cy="1325563"/>
          </a:xfrm>
        </p:spPr>
        <p:txBody>
          <a:bodyPr/>
          <a:lstStyle/>
          <a:p>
            <a:r>
              <a:rPr lang="en-GB" dirty="0" smtClean="0"/>
              <a:t>Previous BCU Interventions</a:t>
            </a:r>
            <a:endParaRPr lang="en-GB" dirty="0"/>
          </a:p>
        </p:txBody>
      </p:sp>
      <p:cxnSp>
        <p:nvCxnSpPr>
          <p:cNvPr id="5" name="Straight Connector 4"/>
          <p:cNvCxnSpPr/>
          <p:nvPr/>
        </p:nvCxnSpPr>
        <p:spPr>
          <a:xfrm flipV="1">
            <a:off x="0" y="3381375"/>
            <a:ext cx="9144000" cy="9525"/>
          </a:xfrm>
          <a:prstGeom prst="line">
            <a:avLst/>
          </a:prstGeom>
          <a:ln w="5588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3350" y="3098512"/>
            <a:ext cx="9144000" cy="584775"/>
          </a:xfrm>
          <a:prstGeom prst="rect">
            <a:avLst/>
          </a:prstGeom>
          <a:noFill/>
        </p:spPr>
        <p:txBody>
          <a:bodyPr wrap="square" rtlCol="0">
            <a:spAutoFit/>
          </a:bodyPr>
          <a:lstStyle/>
          <a:p>
            <a:r>
              <a:rPr lang="en-GB" sz="3200" dirty="0" smtClean="0">
                <a:solidFill>
                  <a:schemeClr val="bg1"/>
                </a:solidFill>
                <a:latin typeface="Impact" panose="020B0806030902050204" pitchFamily="34" charset="0"/>
              </a:rPr>
              <a:t>2014</a:t>
            </a:r>
            <a:r>
              <a:rPr lang="en-GB" sz="3200" dirty="0">
                <a:solidFill>
                  <a:schemeClr val="bg1"/>
                </a:solidFill>
                <a:latin typeface="Impact" panose="020B0806030902050204" pitchFamily="34" charset="0"/>
              </a:rPr>
              <a:t>		</a:t>
            </a:r>
            <a:r>
              <a:rPr lang="en-GB" sz="3200" dirty="0" smtClean="0">
                <a:solidFill>
                  <a:schemeClr val="bg1"/>
                </a:solidFill>
                <a:latin typeface="Impact" panose="020B0806030902050204" pitchFamily="34" charset="0"/>
              </a:rPr>
              <a:t>2015</a:t>
            </a:r>
            <a:r>
              <a:rPr lang="en-GB" sz="3200" dirty="0">
                <a:solidFill>
                  <a:schemeClr val="bg1"/>
                </a:solidFill>
                <a:latin typeface="Impact" panose="020B0806030902050204" pitchFamily="34" charset="0"/>
              </a:rPr>
              <a:t>		</a:t>
            </a:r>
            <a:r>
              <a:rPr lang="en-GB" sz="3200" dirty="0" smtClean="0">
                <a:solidFill>
                  <a:schemeClr val="bg1"/>
                </a:solidFill>
                <a:latin typeface="Impact" panose="020B0806030902050204" pitchFamily="34" charset="0"/>
              </a:rPr>
              <a:t>2016</a:t>
            </a:r>
            <a:r>
              <a:rPr lang="en-GB" sz="3200" dirty="0">
                <a:solidFill>
                  <a:schemeClr val="bg1"/>
                </a:solidFill>
                <a:latin typeface="Impact" panose="020B0806030902050204" pitchFamily="34" charset="0"/>
              </a:rPr>
              <a:t>		</a:t>
            </a:r>
            <a:r>
              <a:rPr lang="en-GB" sz="3200" dirty="0" smtClean="0">
                <a:solidFill>
                  <a:schemeClr val="bg1"/>
                </a:solidFill>
                <a:latin typeface="Impact" panose="020B0806030902050204" pitchFamily="34" charset="0"/>
              </a:rPr>
              <a:t>2017</a:t>
            </a:r>
            <a:r>
              <a:rPr lang="en-GB" sz="3200" dirty="0">
                <a:solidFill>
                  <a:schemeClr val="bg1"/>
                </a:solidFill>
                <a:latin typeface="Impact" panose="020B0806030902050204" pitchFamily="34" charset="0"/>
              </a:rPr>
              <a:t>		</a:t>
            </a:r>
            <a:r>
              <a:rPr lang="en-GB" sz="3200" dirty="0" smtClean="0">
                <a:solidFill>
                  <a:schemeClr val="bg1"/>
                </a:solidFill>
                <a:latin typeface="Impact" panose="020B0806030902050204" pitchFamily="34" charset="0"/>
              </a:rPr>
              <a:t>2018</a:t>
            </a:r>
            <a:endParaRPr lang="en-GB" sz="3200" dirty="0">
              <a:solidFill>
                <a:schemeClr val="bg1"/>
              </a:solidFill>
              <a:latin typeface="Impact" panose="020B0806030902050204" pitchFamily="34" charset="0"/>
            </a:endParaRPr>
          </a:p>
        </p:txBody>
      </p:sp>
    </p:spTree>
    <p:extLst>
      <p:ext uri="{BB962C8B-B14F-4D97-AF65-F5344CB8AC3E}">
        <p14:creationId xmlns:p14="http://schemas.microsoft.com/office/powerpoint/2010/main" val="26887472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28650" y="2337670"/>
            <a:ext cx="3856736" cy="964230"/>
            <a:chOff x="628650" y="2337670"/>
            <a:chExt cx="3856736" cy="964230"/>
          </a:xfrm>
        </p:grpSpPr>
        <p:sp>
          <p:nvSpPr>
            <p:cNvPr id="12" name="TextBox 11"/>
            <p:cNvSpPr txBox="1"/>
            <p:nvPr/>
          </p:nvSpPr>
          <p:spPr>
            <a:xfrm>
              <a:off x="628650" y="2337670"/>
              <a:ext cx="3306116" cy="646986"/>
            </a:xfrm>
            <a:prstGeom prst="roundRect">
              <a:avLst/>
            </a:prstGeom>
            <a:solidFill>
              <a:srgbClr val="DCC5ED"/>
            </a:solidFill>
            <a:ln>
              <a:noFill/>
            </a:ln>
          </p:spPr>
          <p:txBody>
            <a:bodyPr wrap="square" rtlCol="0">
              <a:spAutoFit/>
            </a:bodyPr>
            <a:lstStyle/>
            <a:p>
              <a:r>
                <a:rPr lang="en-GB" sz="1600" dirty="0" smtClean="0">
                  <a:latin typeface="Arial" panose="020B0604020202020204" pitchFamily="34" charset="0"/>
                  <a:cs typeface="Arial" panose="020B0604020202020204" pitchFamily="34" charset="0"/>
                </a:rPr>
                <a:t>Welcome Week App repurposed as an Assignment Planner pilot.</a:t>
              </a:r>
            </a:p>
          </p:txBody>
        </p:sp>
        <p:grpSp>
          <p:nvGrpSpPr>
            <p:cNvPr id="19" name="Group 18"/>
            <p:cNvGrpSpPr/>
            <p:nvPr/>
          </p:nvGrpSpPr>
          <p:grpSpPr>
            <a:xfrm>
              <a:off x="3953816" y="2707481"/>
              <a:ext cx="531570" cy="594419"/>
              <a:chOff x="534343" y="5094283"/>
              <a:chExt cx="531570" cy="594419"/>
            </a:xfrm>
          </p:grpSpPr>
          <p:cxnSp>
            <p:nvCxnSpPr>
              <p:cNvPr id="13" name="Straight Arrow Connector 12"/>
              <p:cNvCxnSpPr/>
              <p:nvPr/>
            </p:nvCxnSpPr>
            <p:spPr>
              <a:xfrm flipH="1">
                <a:off x="534343" y="5145053"/>
                <a:ext cx="531570" cy="0"/>
              </a:xfrm>
              <a:prstGeom prst="straightConnector1">
                <a:avLst/>
              </a:prstGeom>
              <a:ln w="1016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052515" y="5094283"/>
                <a:ext cx="2981" cy="594419"/>
              </a:xfrm>
              <a:prstGeom prst="straightConnector1">
                <a:avLst/>
              </a:prstGeom>
              <a:ln w="101600">
                <a:solidFill>
                  <a:srgbClr val="7030A0"/>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15" name="Group 14"/>
          <p:cNvGrpSpPr/>
          <p:nvPr/>
        </p:nvGrpSpPr>
        <p:grpSpPr>
          <a:xfrm>
            <a:off x="285748" y="1025291"/>
            <a:ext cx="8550569" cy="2365609"/>
            <a:chOff x="4218" y="1083964"/>
            <a:chExt cx="5595171" cy="2365609"/>
          </a:xfrm>
        </p:grpSpPr>
        <p:cxnSp>
          <p:nvCxnSpPr>
            <p:cNvPr id="11" name="Straight Arrow Connector 10"/>
            <p:cNvCxnSpPr/>
            <p:nvPr/>
          </p:nvCxnSpPr>
          <p:spPr>
            <a:xfrm flipV="1">
              <a:off x="2743536" y="2275780"/>
              <a:ext cx="5649" cy="1173793"/>
            </a:xfrm>
            <a:prstGeom prst="straightConnector1">
              <a:avLst/>
            </a:prstGeom>
            <a:ln w="1016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18" y="1083964"/>
              <a:ext cx="5595171" cy="1191816"/>
            </a:xfrm>
            <a:prstGeom prst="roundRect">
              <a:avLst/>
            </a:prstGeom>
            <a:solidFill>
              <a:srgbClr val="DCC5ED"/>
            </a:solidFill>
            <a:ln>
              <a:noFill/>
            </a:ln>
          </p:spPr>
          <p:txBody>
            <a:bodyPr wrap="square" rtlCol="0">
              <a:spAutoFit/>
            </a:bodyPr>
            <a:lstStyle/>
            <a:p>
              <a:r>
                <a:rPr lang="en-GB" sz="1600" dirty="0" smtClean="0">
                  <a:latin typeface="Arial" panose="020B0604020202020204" pitchFamily="34" charset="0"/>
                  <a:cs typeface="Arial" panose="020B0604020202020204" pitchFamily="34" charset="0"/>
                </a:rPr>
                <a:t>Launch of University Assistant App within Faculty of Computing, Engineering &amp; Built </a:t>
              </a:r>
              <a:r>
                <a:rPr lang="en-GB" sz="1600" dirty="0" err="1" smtClean="0">
                  <a:latin typeface="Arial" panose="020B0604020202020204" pitchFamily="34" charset="0"/>
                  <a:cs typeface="Arial" panose="020B0604020202020204" pitchFamily="34" charset="0"/>
                </a:rPr>
                <a:t>Env</a:t>
              </a:r>
              <a:r>
                <a:rPr lang="en-GB" sz="16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Launched to approximately 1250 first year students, across 4 major subject areas.</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Subsequently launched to 2</a:t>
              </a:r>
              <a:r>
                <a:rPr lang="en-GB" sz="1600" baseline="30000" dirty="0" smtClean="0">
                  <a:latin typeface="Arial" panose="020B0604020202020204" pitchFamily="34" charset="0"/>
                  <a:cs typeface="Arial" panose="020B0604020202020204" pitchFamily="34" charset="0"/>
                </a:rPr>
                <a:t>nd</a:t>
              </a:r>
              <a:r>
                <a:rPr lang="en-GB" sz="1600" dirty="0" smtClean="0">
                  <a:latin typeface="Arial" panose="020B0604020202020204" pitchFamily="34" charset="0"/>
                  <a:cs typeface="Arial" panose="020B0604020202020204" pitchFamily="34" charset="0"/>
                </a:rPr>
                <a:t> and 3</a:t>
              </a:r>
              <a:r>
                <a:rPr lang="en-GB" sz="1600" baseline="30000" dirty="0" smtClean="0">
                  <a:latin typeface="Arial" panose="020B0604020202020204" pitchFamily="34" charset="0"/>
                  <a:cs typeface="Arial" panose="020B0604020202020204" pitchFamily="34" charset="0"/>
                </a:rPr>
                <a:t>rd</a:t>
              </a:r>
              <a:r>
                <a:rPr lang="en-GB" sz="1600" dirty="0" smtClean="0">
                  <a:latin typeface="Arial" panose="020B0604020202020204" pitchFamily="34" charset="0"/>
                  <a:cs typeface="Arial" panose="020B0604020202020204" pitchFamily="34" charset="0"/>
                </a:rPr>
                <a:t> year students, to allow for comparison.</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Incorporates built in chat feature, for communication to Faculty Student Advisors (SSAs).</a:t>
              </a:r>
              <a:endParaRPr lang="en-GB" sz="1600" dirty="0">
                <a:latin typeface="Arial" panose="020B0604020202020204" pitchFamily="34" charset="0"/>
                <a:cs typeface="Arial" panose="020B0604020202020204" pitchFamily="34" charset="0"/>
              </a:endParaRPr>
            </a:p>
          </p:txBody>
        </p:sp>
      </p:grpSp>
      <p:grpSp>
        <p:nvGrpSpPr>
          <p:cNvPr id="17" name="Group 16"/>
          <p:cNvGrpSpPr/>
          <p:nvPr/>
        </p:nvGrpSpPr>
        <p:grpSpPr>
          <a:xfrm>
            <a:off x="806743" y="3578514"/>
            <a:ext cx="8029576" cy="2246067"/>
            <a:chOff x="-1060157" y="3543238"/>
            <a:chExt cx="8029576" cy="2457680"/>
          </a:xfrm>
        </p:grpSpPr>
        <p:cxnSp>
          <p:nvCxnSpPr>
            <p:cNvPr id="7" name="Straight Arrow Connector 6"/>
            <p:cNvCxnSpPr/>
            <p:nvPr/>
          </p:nvCxnSpPr>
          <p:spPr>
            <a:xfrm>
              <a:off x="4248151" y="3543238"/>
              <a:ext cx="9524" cy="1153577"/>
            </a:xfrm>
            <a:prstGeom prst="straightConnector1">
              <a:avLst/>
            </a:prstGeom>
            <a:ln w="1016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60157" y="4696815"/>
              <a:ext cx="8029576" cy="1304103"/>
            </a:xfrm>
            <a:prstGeom prst="roundRect">
              <a:avLst/>
            </a:prstGeom>
            <a:solidFill>
              <a:srgbClr val="DCC5ED"/>
            </a:solidFill>
            <a:ln>
              <a:noFill/>
            </a:ln>
          </p:spPr>
          <p:txBody>
            <a:bodyPr wrap="square" rtlCol="0">
              <a:spAutoFit/>
            </a:bodyPr>
            <a:lstStyle/>
            <a:p>
              <a:r>
                <a:rPr lang="en-GB" sz="1600" dirty="0" smtClean="0">
                  <a:latin typeface="Arial" panose="020B0604020202020204" pitchFamily="34" charset="0"/>
                  <a:cs typeface="Arial" panose="020B0604020202020204" pitchFamily="34" charset="0"/>
                </a:rPr>
                <a:t>Research completed on 1 year of using University Assistant &amp; </a:t>
              </a:r>
              <a:r>
                <a:rPr lang="en-GB" sz="1600" dirty="0" err="1" smtClean="0">
                  <a:latin typeface="Arial" panose="020B0604020202020204" pitchFamily="34" charset="0"/>
                  <a:cs typeface="Arial" panose="020B0604020202020204" pitchFamily="34" charset="0"/>
                </a:rPr>
                <a:t>Backloop</a:t>
              </a:r>
              <a:r>
                <a:rPr lang="en-GB" sz="16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Over 2 Million data points to analyse use &amp; student interaction.</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Senior Leadership ‘Buy in’ for University wide scheme.</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Planning to ‘Scale Up’ system for a more diverse student population.</a:t>
              </a:r>
            </a:p>
          </p:txBody>
        </p:sp>
      </p:grpSp>
      <p:sp>
        <p:nvSpPr>
          <p:cNvPr id="2" name="Title 1"/>
          <p:cNvSpPr>
            <a:spLocks noGrp="1"/>
          </p:cNvSpPr>
          <p:nvPr>
            <p:ph type="title"/>
          </p:nvPr>
        </p:nvSpPr>
        <p:spPr>
          <a:xfrm>
            <a:off x="628650" y="118173"/>
            <a:ext cx="7886700" cy="1325563"/>
          </a:xfrm>
        </p:spPr>
        <p:txBody>
          <a:bodyPr/>
          <a:lstStyle/>
          <a:p>
            <a:r>
              <a:rPr lang="en-GB" dirty="0" smtClean="0"/>
              <a:t>Previous BCU Interventions</a:t>
            </a:r>
            <a:endParaRPr lang="en-GB" dirty="0"/>
          </a:p>
        </p:txBody>
      </p:sp>
      <p:cxnSp>
        <p:nvCxnSpPr>
          <p:cNvPr id="5" name="Straight Connector 4"/>
          <p:cNvCxnSpPr/>
          <p:nvPr/>
        </p:nvCxnSpPr>
        <p:spPr>
          <a:xfrm flipV="1">
            <a:off x="0" y="3381375"/>
            <a:ext cx="9144000" cy="9525"/>
          </a:xfrm>
          <a:prstGeom prst="line">
            <a:avLst/>
          </a:prstGeom>
          <a:ln w="5588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3350" y="3098512"/>
            <a:ext cx="9144000" cy="584775"/>
          </a:xfrm>
          <a:prstGeom prst="rect">
            <a:avLst/>
          </a:prstGeom>
          <a:noFill/>
        </p:spPr>
        <p:txBody>
          <a:bodyPr wrap="square" rtlCol="0">
            <a:spAutoFit/>
          </a:bodyPr>
          <a:lstStyle/>
          <a:p>
            <a:r>
              <a:rPr lang="en-GB" sz="3200" dirty="0" smtClean="0">
                <a:solidFill>
                  <a:schemeClr val="bg1"/>
                </a:solidFill>
                <a:latin typeface="Impact" panose="020B0806030902050204" pitchFamily="34" charset="0"/>
              </a:rPr>
              <a:t>2016		2017		2018		2019		2020</a:t>
            </a:r>
            <a:endParaRPr lang="en-GB" sz="3200" dirty="0">
              <a:solidFill>
                <a:schemeClr val="bg1"/>
              </a:solidFill>
              <a:latin typeface="Impact" panose="020B0806030902050204" pitchFamily="34" charset="0"/>
            </a:endParaRPr>
          </a:p>
        </p:txBody>
      </p:sp>
      <p:grpSp>
        <p:nvGrpSpPr>
          <p:cNvPr id="21" name="Group 20"/>
          <p:cNvGrpSpPr/>
          <p:nvPr/>
        </p:nvGrpSpPr>
        <p:grpSpPr>
          <a:xfrm>
            <a:off x="1065505" y="3556884"/>
            <a:ext cx="4455819" cy="1016081"/>
            <a:chOff x="973113" y="2200767"/>
            <a:chExt cx="3513446" cy="665316"/>
          </a:xfrm>
          <a:solidFill>
            <a:srgbClr val="DCC5ED"/>
          </a:solidFill>
        </p:grpSpPr>
        <p:sp>
          <p:nvSpPr>
            <p:cNvPr id="22" name="TextBox 21"/>
            <p:cNvSpPr txBox="1"/>
            <p:nvPr/>
          </p:nvSpPr>
          <p:spPr>
            <a:xfrm>
              <a:off x="973113" y="2442445"/>
              <a:ext cx="2961653" cy="423638"/>
            </a:xfrm>
            <a:prstGeom prst="roundRect">
              <a:avLst/>
            </a:prstGeom>
            <a:grpFill/>
            <a:ln>
              <a:noFill/>
            </a:ln>
          </p:spPr>
          <p:txBody>
            <a:bodyPr wrap="square" rtlCol="0">
              <a:spAutoFit/>
            </a:bodyPr>
            <a:lstStyle/>
            <a:p>
              <a:r>
                <a:rPr lang="en-GB" sz="1600" dirty="0" smtClean="0">
                  <a:latin typeface="Arial" panose="020B0604020202020204" pitchFamily="34" charset="0"/>
                  <a:cs typeface="Arial" panose="020B0604020202020204" pitchFamily="34" charset="0"/>
                </a:rPr>
                <a:t>Launch of </a:t>
              </a:r>
              <a:r>
                <a:rPr lang="en-GB" sz="1600" b="1" i="1" u="sng" dirty="0" err="1" smtClean="0">
                  <a:latin typeface="Arial" panose="020B0604020202020204" pitchFamily="34" charset="0"/>
                  <a:cs typeface="Arial" panose="020B0604020202020204" pitchFamily="34" charset="0"/>
                </a:rPr>
                <a:t>Backloop</a:t>
              </a:r>
              <a:r>
                <a:rPr lang="en-GB" sz="1600" dirty="0" smtClean="0">
                  <a:latin typeface="Arial" panose="020B0604020202020204" pitchFamily="34" charset="0"/>
                  <a:cs typeface="Arial" panose="020B0604020202020204" pitchFamily="34" charset="0"/>
                </a:rPr>
                <a:t>, an innovative student feedback &gt;&gt; response system.</a:t>
              </a:r>
            </a:p>
          </p:txBody>
        </p:sp>
        <p:grpSp>
          <p:nvGrpSpPr>
            <p:cNvPr id="23" name="Group 22"/>
            <p:cNvGrpSpPr/>
            <p:nvPr/>
          </p:nvGrpSpPr>
          <p:grpSpPr>
            <a:xfrm>
              <a:off x="3934766" y="2200767"/>
              <a:ext cx="551793" cy="506685"/>
              <a:chOff x="515293" y="4587569"/>
              <a:chExt cx="551793" cy="506685"/>
            </a:xfrm>
            <a:grpFill/>
          </p:grpSpPr>
          <p:cxnSp>
            <p:nvCxnSpPr>
              <p:cNvPr id="24" name="Straight Arrow Connector 23"/>
              <p:cNvCxnSpPr/>
              <p:nvPr/>
            </p:nvCxnSpPr>
            <p:spPr>
              <a:xfrm flipH="1" flipV="1">
                <a:off x="515293" y="5060644"/>
                <a:ext cx="531570" cy="0"/>
              </a:xfrm>
              <a:prstGeom prst="straightConnector1">
                <a:avLst/>
              </a:prstGeom>
              <a:grpFill/>
              <a:ln w="1016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066764" y="4587569"/>
                <a:ext cx="322" cy="506685"/>
              </a:xfrm>
              <a:prstGeom prst="straightConnector1">
                <a:avLst/>
              </a:prstGeom>
              <a:grpFill/>
              <a:ln w="101600">
                <a:solidFill>
                  <a:srgbClr val="7030A0"/>
                </a:solidFill>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402792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Issues Identified From Previous Experiences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Physical packs are expensive to send, and rely heavily on:</a:t>
            </a:r>
          </a:p>
          <a:p>
            <a:pPr lvl="1"/>
            <a:r>
              <a:rPr lang="en-GB" dirty="0" smtClean="0"/>
              <a:t>postal services delivering on time and in one piece.</a:t>
            </a:r>
          </a:p>
          <a:p>
            <a:pPr lvl="1"/>
            <a:r>
              <a:rPr lang="en-GB" dirty="0" smtClean="0"/>
              <a:t>and students responding to the info provided to them.</a:t>
            </a:r>
          </a:p>
          <a:p>
            <a:r>
              <a:rPr lang="en-GB" dirty="0" smtClean="0"/>
              <a:t>Meanwhile students often search for information online, and take Facebook / Twitter posts of others as fact.</a:t>
            </a:r>
          </a:p>
          <a:p>
            <a:r>
              <a:rPr lang="en-GB" dirty="0" smtClean="0"/>
              <a:t>Students are ‘tech driven’ and rely on phones as a life scheduler and information provider.</a:t>
            </a:r>
          </a:p>
          <a:p>
            <a:endParaRPr lang="en-GB" dirty="0"/>
          </a:p>
        </p:txBody>
      </p:sp>
    </p:spTree>
    <p:extLst>
      <p:ext uri="{BB962C8B-B14F-4D97-AF65-F5344CB8AC3E}">
        <p14:creationId xmlns:p14="http://schemas.microsoft.com/office/powerpoint/2010/main" val="4222530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49;p28"/>
          <p:cNvPicPr preferRelativeResize="0"/>
          <p:nvPr/>
        </p:nvPicPr>
        <p:blipFill rotWithShape="1">
          <a:blip r:embed="rId2">
            <a:alphaModFix/>
          </a:blip>
          <a:srcRect b="2431"/>
          <a:stretch/>
        </p:blipFill>
        <p:spPr>
          <a:xfrm>
            <a:off x="1" y="0"/>
            <a:ext cx="9143999" cy="5803900"/>
          </a:xfrm>
          <a:prstGeom prst="rect">
            <a:avLst/>
          </a:prstGeom>
          <a:noFill/>
          <a:ln>
            <a:noFill/>
          </a:ln>
        </p:spPr>
      </p:pic>
      <p:pic>
        <p:nvPicPr>
          <p:cNvPr id="1026" name="6E5C417E-CEDD-4E01-84F8-30C5DF5476F1" descr="9A888138-0DBF-45AC-9717-8C10A240A4D9@hom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25" t="17660" r="18854" b="21353"/>
          <a:stretch/>
        </p:blipFill>
        <p:spPr bwMode="auto">
          <a:xfrm>
            <a:off x="1" y="1"/>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47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Issues Identified From Previous Experiences </a:t>
            </a:r>
            <a:endParaRPr lang="en-GB" dirty="0"/>
          </a:p>
        </p:txBody>
      </p:sp>
      <p:sp>
        <p:nvSpPr>
          <p:cNvPr id="3" name="Content Placeholder 2"/>
          <p:cNvSpPr>
            <a:spLocks noGrp="1"/>
          </p:cNvSpPr>
          <p:nvPr>
            <p:ph idx="1"/>
          </p:nvPr>
        </p:nvSpPr>
        <p:spPr>
          <a:xfrm>
            <a:off x="628651" y="1825625"/>
            <a:ext cx="7886700" cy="1698625"/>
          </a:xfrm>
        </p:spPr>
        <p:txBody>
          <a:bodyPr>
            <a:normAutofit fontScale="70000" lnSpcReduction="20000"/>
          </a:bodyPr>
          <a:lstStyle/>
          <a:p>
            <a:r>
              <a:rPr lang="en-GB" dirty="0" smtClean="0"/>
              <a:t>We spend lots of time getting the first messages right, then ‘Fizzle out’ over the year.</a:t>
            </a:r>
          </a:p>
          <a:p>
            <a:r>
              <a:rPr lang="en-GB" dirty="0" smtClean="0"/>
              <a:t>We expect students to remember the myriad of information we provide them at induction.</a:t>
            </a:r>
          </a:p>
          <a:p>
            <a:endParaRPr lang="en-GB" dirty="0"/>
          </a:p>
        </p:txBody>
      </p:sp>
      <p:grpSp>
        <p:nvGrpSpPr>
          <p:cNvPr id="11" name="Group 10"/>
          <p:cNvGrpSpPr/>
          <p:nvPr/>
        </p:nvGrpSpPr>
        <p:grpSpPr>
          <a:xfrm>
            <a:off x="-9525" y="2992719"/>
            <a:ext cx="9212996" cy="2750886"/>
            <a:chOff x="-9525" y="2992719"/>
            <a:chExt cx="9212996" cy="2750886"/>
          </a:xfrm>
        </p:grpSpPr>
        <p:pic>
          <p:nvPicPr>
            <p:cNvPr id="8" name="Picture 7"/>
            <p:cNvPicPr>
              <a:picLocks noChangeAspect="1"/>
            </p:cNvPicPr>
            <p:nvPr/>
          </p:nvPicPr>
          <p:blipFill rotWithShape="1">
            <a:blip r:embed="rId2"/>
            <a:srcRect l="5655" r="4345"/>
            <a:stretch/>
          </p:blipFill>
          <p:spPr>
            <a:xfrm>
              <a:off x="-9525" y="2992719"/>
              <a:ext cx="9163050" cy="2450804"/>
            </a:xfrm>
            <a:prstGeom prst="rect">
              <a:avLst/>
            </a:prstGeom>
          </p:spPr>
        </p:pic>
        <p:cxnSp>
          <p:nvCxnSpPr>
            <p:cNvPr id="4" name="Straight Connector 3"/>
            <p:cNvCxnSpPr/>
            <p:nvPr/>
          </p:nvCxnSpPr>
          <p:spPr>
            <a:xfrm flipV="1">
              <a:off x="0" y="5543550"/>
              <a:ext cx="9144000" cy="9525"/>
            </a:xfrm>
            <a:prstGeom prst="line">
              <a:avLst/>
            </a:prstGeom>
            <a:ln w="55880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471" y="5343495"/>
              <a:ext cx="9144000" cy="400110"/>
            </a:xfrm>
            <a:prstGeom prst="rect">
              <a:avLst/>
            </a:prstGeom>
            <a:noFill/>
          </p:spPr>
          <p:txBody>
            <a:bodyPr wrap="square" rtlCol="0">
              <a:spAutoFit/>
            </a:bodyPr>
            <a:lstStyle/>
            <a:p>
              <a:r>
                <a:rPr lang="en-GB" sz="2000" dirty="0" smtClean="0">
                  <a:solidFill>
                    <a:schemeClr val="bg1"/>
                  </a:solidFill>
                  <a:latin typeface="Impact" panose="020B0806030902050204" pitchFamily="34" charset="0"/>
                </a:rPr>
                <a:t>OPEN DAY	RESULTS DAY	WELCOME WK	SEMESTER 1	SEMESTER 2</a:t>
              </a:r>
              <a:endParaRPr lang="en-GB" sz="2000" dirty="0">
                <a:solidFill>
                  <a:schemeClr val="bg1"/>
                </a:solidFill>
                <a:latin typeface="Impact" panose="020B0806030902050204" pitchFamily="34" charset="0"/>
              </a:endParaRPr>
            </a:p>
          </p:txBody>
        </p:sp>
      </p:grpSp>
      <p:sp>
        <p:nvSpPr>
          <p:cNvPr id="9" name="Rectangle 8"/>
          <p:cNvSpPr/>
          <p:nvPr/>
        </p:nvSpPr>
        <p:spPr>
          <a:xfrm>
            <a:off x="-9525" y="4610100"/>
            <a:ext cx="2752725" cy="66675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Generic University Information</a:t>
            </a:r>
          </a:p>
          <a:p>
            <a:pPr algn="ctr"/>
            <a:r>
              <a:rPr lang="en-GB" sz="1400" dirty="0" smtClean="0">
                <a:latin typeface="Arial" panose="020B0604020202020204" pitchFamily="34" charset="0"/>
                <a:cs typeface="Arial" panose="020B0604020202020204" pitchFamily="34" charset="0"/>
              </a:rPr>
              <a:t>‘Come Study With Us!’</a:t>
            </a:r>
            <a:endParaRPr lang="en-GB" sz="1400" dirty="0">
              <a:latin typeface="Arial" panose="020B0604020202020204" pitchFamily="34" charset="0"/>
              <a:cs typeface="Arial" panose="020B0604020202020204" pitchFamily="34" charset="0"/>
            </a:endParaRPr>
          </a:p>
        </p:txBody>
      </p:sp>
      <p:sp>
        <p:nvSpPr>
          <p:cNvPr id="12" name="Rectangle 11"/>
          <p:cNvSpPr/>
          <p:nvPr/>
        </p:nvSpPr>
        <p:spPr>
          <a:xfrm>
            <a:off x="2743200" y="3308072"/>
            <a:ext cx="2752725" cy="1968777"/>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latin typeface="Arial" panose="020B0604020202020204" pitchFamily="34" charset="0"/>
                <a:cs typeface="Arial" panose="020B0604020202020204" pitchFamily="34" charset="0"/>
              </a:rPr>
              <a:t>EVERYTHING ABOUT</a:t>
            </a:r>
          </a:p>
          <a:p>
            <a:pPr algn="ctr"/>
            <a:endParaRPr lang="en-GB"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Joining University &amp; Regulations</a:t>
            </a:r>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The Course &amp; Assignments</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Library &amp; IT </a:t>
            </a:r>
            <a:r>
              <a:rPr lang="en-GB" sz="1200" dirty="0" smtClean="0">
                <a:latin typeface="Arial" panose="020B0604020202020204" pitchFamily="34" charset="0"/>
                <a:cs typeface="Arial" panose="020B0604020202020204" pitchFamily="34" charset="0"/>
              </a:rPr>
              <a:t>&amp; Support Services</a:t>
            </a:r>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Academic Success</a:t>
            </a:r>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Professional Bodies</a:t>
            </a:r>
          </a:p>
          <a:p>
            <a:endParaRPr lang="en-GB" sz="1200" dirty="0">
              <a:latin typeface="Arial" panose="020B0604020202020204" pitchFamily="34" charset="0"/>
              <a:cs typeface="Arial" panose="020B0604020202020204" pitchFamily="34" charset="0"/>
            </a:endParaRPr>
          </a:p>
          <a:p>
            <a:pPr algn="ctr"/>
            <a:r>
              <a:rPr lang="en-GB" sz="1200" b="1" dirty="0" smtClean="0">
                <a:latin typeface="Arial" panose="020B0604020202020204" pitchFamily="34" charset="0"/>
                <a:cs typeface="Arial" panose="020B0604020202020204" pitchFamily="34" charset="0"/>
              </a:rPr>
              <a:t>AND SO ON!</a:t>
            </a:r>
          </a:p>
        </p:txBody>
      </p:sp>
      <p:sp>
        <p:nvSpPr>
          <p:cNvPr id="13" name="Rectangle 12"/>
          <p:cNvSpPr/>
          <p:nvPr/>
        </p:nvSpPr>
        <p:spPr>
          <a:xfrm>
            <a:off x="5495925" y="4476749"/>
            <a:ext cx="3648075" cy="800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Arial" panose="020B0604020202020204" pitchFamily="34" charset="0"/>
                <a:cs typeface="Arial" panose="020B0604020202020204" pitchFamily="34" charset="0"/>
              </a:rPr>
              <a:t>Early Check Ins</a:t>
            </a:r>
          </a:p>
          <a:p>
            <a:pPr algn="ctr"/>
            <a:endParaRPr lang="en-GB" sz="1400" dirty="0">
              <a:latin typeface="Arial" panose="020B0604020202020204" pitchFamily="34" charset="0"/>
              <a:cs typeface="Arial" panose="020B0604020202020204" pitchFamily="34" charset="0"/>
            </a:endParaRPr>
          </a:p>
          <a:p>
            <a:pPr algn="ctr"/>
            <a:r>
              <a:rPr lang="en-GB" sz="1400" dirty="0" smtClean="0">
                <a:latin typeface="Arial" panose="020B0604020202020204" pitchFamily="34" charset="0"/>
                <a:cs typeface="Arial" panose="020B0604020202020204" pitchFamily="34" charset="0"/>
              </a:rPr>
              <a:t>Information &amp; guidance flows off</a:t>
            </a:r>
          </a:p>
        </p:txBody>
      </p:sp>
      <p:grpSp>
        <p:nvGrpSpPr>
          <p:cNvPr id="16" name="Group 15"/>
          <p:cNvGrpSpPr/>
          <p:nvPr/>
        </p:nvGrpSpPr>
        <p:grpSpPr>
          <a:xfrm>
            <a:off x="5495925" y="3298546"/>
            <a:ext cx="3657600" cy="1165268"/>
            <a:chOff x="5495925" y="3298546"/>
            <a:chExt cx="3657600" cy="1165268"/>
          </a:xfrm>
        </p:grpSpPr>
        <p:sp>
          <p:nvSpPr>
            <p:cNvPr id="14" name="Rectangle 13"/>
            <p:cNvSpPr/>
            <p:nvPr/>
          </p:nvSpPr>
          <p:spPr>
            <a:xfrm>
              <a:off x="5495925" y="3298546"/>
              <a:ext cx="3657600" cy="637145"/>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lumMod val="75000"/>
                      <a:lumOff val="25000"/>
                    </a:schemeClr>
                  </a:solidFill>
                  <a:latin typeface="Arial" panose="020B0604020202020204" pitchFamily="34" charset="0"/>
                  <a:cs typeface="Arial" panose="020B0604020202020204" pitchFamily="34" charset="0"/>
                </a:rPr>
                <a:t>+ Over 50 Emails from External Companies, Students Unions </a:t>
              </a:r>
              <a:r>
                <a:rPr lang="en-GB" sz="1600" b="1" dirty="0" err="1" smtClean="0">
                  <a:solidFill>
                    <a:schemeClr val="tx1">
                      <a:lumMod val="75000"/>
                      <a:lumOff val="25000"/>
                    </a:schemeClr>
                  </a:solidFill>
                  <a:latin typeface="Arial" panose="020B0604020202020204" pitchFamily="34" charset="0"/>
                  <a:cs typeface="Arial" panose="020B0604020202020204" pitchFamily="34" charset="0"/>
                </a:rPr>
                <a:t>Etc</a:t>
              </a:r>
              <a:endParaRPr lang="en-GB" sz="1600" b="1"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Right Arrow 14"/>
            <p:cNvSpPr/>
            <p:nvPr/>
          </p:nvSpPr>
          <p:spPr>
            <a:xfrm flipH="1">
              <a:off x="5495925" y="3935691"/>
              <a:ext cx="2414588" cy="528123"/>
            </a:xfrm>
            <a:prstGeom prst="rightArrow">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1852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79626</TotalTime>
  <Words>2463</Words>
  <Application>Microsoft Office PowerPoint</Application>
  <PresentationFormat>On-screen Show (4:3)</PresentationFormat>
  <Paragraphs>269</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Impact</vt:lpstr>
      <vt:lpstr>1_Office Theme</vt:lpstr>
      <vt:lpstr>EFYE 2019  The use of bespoke app technology to encourage student engagement and Communication</vt:lpstr>
      <vt:lpstr>Digital Matters: The Backstory</vt:lpstr>
      <vt:lpstr>Digital Matters: The Backstory</vt:lpstr>
      <vt:lpstr>Previous BCU Interventions</vt:lpstr>
      <vt:lpstr>Previous BCU Interventions</vt:lpstr>
      <vt:lpstr>Previous BCU Interventions</vt:lpstr>
      <vt:lpstr>Key Issues Identified From Previous Experiences </vt:lpstr>
      <vt:lpstr>PowerPoint Presentation</vt:lpstr>
      <vt:lpstr>Key Issues Identified From Previous Experiences </vt:lpstr>
      <vt:lpstr>Key Issues Identified From Previous Experiences </vt:lpstr>
      <vt:lpstr>Students are Technophiles. </vt:lpstr>
      <vt:lpstr>PowerPoint Presentation</vt:lpstr>
      <vt:lpstr>University Assistant</vt:lpstr>
      <vt:lpstr>University Assistant</vt:lpstr>
      <vt:lpstr>University Assistant</vt:lpstr>
      <vt:lpstr>University Assistant</vt:lpstr>
      <vt:lpstr>University Assistant</vt:lpstr>
      <vt:lpstr>University Assistant</vt:lpstr>
      <vt:lpstr>University Assistant</vt:lpstr>
      <vt:lpstr>University Assistant &amp; Backloop</vt:lpstr>
      <vt:lpstr>University Assistant &amp; Backloop</vt:lpstr>
      <vt:lpstr>Our Outcomes</vt:lpstr>
      <vt:lpstr>Our Outcomes</vt:lpstr>
      <vt:lpstr>Our Outcomes</vt:lpstr>
      <vt:lpstr>Our Outcomes</vt:lpstr>
      <vt:lpstr>What We’ve Learned</vt:lpstr>
      <vt:lpstr>What We’ve Learned</vt:lpstr>
      <vt:lpstr>Final Thoughts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Warder</dc:creator>
  <cp:lastModifiedBy>Wil Vincent</cp:lastModifiedBy>
  <cp:revision>305</cp:revision>
  <dcterms:created xsi:type="dcterms:W3CDTF">2014-08-06T14:23:10Z</dcterms:created>
  <dcterms:modified xsi:type="dcterms:W3CDTF">2019-06-13T12:46:54Z</dcterms:modified>
</cp:coreProperties>
</file>